
<file path=[Content_Types].xml><?xml version="1.0" encoding="utf-8"?>
<Types xmlns="http://schemas.openxmlformats.org/package/2006/content-types">
  <Default Extension="jpeg" ContentType="image/jpeg"/>
  <Default Extension="jpg" ContentType="image/jp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67" r:id="rId2"/>
    <p:sldId id="299" r:id="rId3"/>
    <p:sldId id="297" r:id="rId4"/>
    <p:sldId id="276" r:id="rId5"/>
    <p:sldId id="268" r:id="rId6"/>
    <p:sldId id="273" r:id="rId7"/>
    <p:sldId id="300" r:id="rId8"/>
    <p:sldId id="301" r:id="rId9"/>
    <p:sldId id="294" r:id="rId10"/>
    <p:sldId id="288" r:id="rId11"/>
    <p:sldId id="304" r:id="rId12"/>
    <p:sldId id="289" r:id="rId13"/>
    <p:sldId id="290" r:id="rId14"/>
    <p:sldId id="291" r:id="rId15"/>
    <p:sldId id="295" r:id="rId16"/>
  </p:sldIdLst>
  <p:sldSz cx="12192000" cy="6858000"/>
  <p:notesSz cx="9144000" cy="6858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  <a:srgbClr val="996633"/>
    <a:srgbClr val="E5FEFF"/>
    <a:srgbClr val="9380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3"/>
  </p:normalViewPr>
  <p:slideViewPr>
    <p:cSldViewPr>
      <p:cViewPr varScale="1">
        <p:scale>
          <a:sx n="87" d="100"/>
          <a:sy n="87" d="100"/>
        </p:scale>
        <p:origin x="66" y="78"/>
      </p:cViewPr>
      <p:guideLst>
        <p:guide orient="horz" pos="288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DEA7B8-0DF1-4D5E-8C24-C9FEC4A3B9AF}" type="datetimeFigureOut">
              <a:rPr lang="zh-TW" altLang="en-US" smtClean="0"/>
              <a:t>2020/6/30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7EA8D4-CDE5-40BF-97CE-D56F7C51F4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1766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Demo </a:t>
            </a:r>
            <a:r>
              <a:rPr lang="zh-TW" altLang="en-US" dirty="0"/>
              <a:t>登入畫面，大致講一下版面配置：新聞在哪 </a:t>
            </a:r>
            <a:r>
              <a:rPr lang="en-US" altLang="zh-TW" dirty="0"/>
              <a:t>twitter</a:t>
            </a:r>
            <a:r>
              <a:rPr lang="zh-TW" altLang="en-US" dirty="0"/>
              <a:t>、投組圖表在哪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EA8D4-CDE5-40BF-97CE-D56F7C51F41E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656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Demo </a:t>
            </a:r>
            <a:r>
              <a:rPr lang="zh-TW" altLang="en-US" dirty="0"/>
              <a:t>日期、策略、關鍵字、投組</a:t>
            </a:r>
            <a:r>
              <a:rPr lang="en-US" altLang="zh-TW" dirty="0"/>
              <a:t>(</a:t>
            </a:r>
            <a:r>
              <a:rPr lang="zh-TW" altLang="en-US" dirty="0"/>
              <a:t>簡單講一下篩選投組的方法</a:t>
            </a:r>
            <a:r>
              <a:rPr lang="en-US" altLang="zh-TW" dirty="0"/>
              <a:t>)</a:t>
            </a:r>
            <a:r>
              <a:rPr lang="zh-TW" altLang="en-US" dirty="0"/>
              <a:t>、投組新聞，</a:t>
            </a:r>
            <a:endParaRPr lang="en-US" altLang="zh-TW" dirty="0"/>
          </a:p>
          <a:p>
            <a:r>
              <a:rPr lang="zh-TW" altLang="en-US" dirty="0"/>
              <a:t>順便講一下下方投組圖的部分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EA8D4-CDE5-40BF-97CE-D56F7C51F41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5577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Demo </a:t>
            </a:r>
            <a:r>
              <a:rPr lang="zh-TW" altLang="en-US" dirty="0"/>
              <a:t>日期、策略、關鍵字、焦點新聞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EA8D4-CDE5-40BF-97CE-D56F7C51F41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2079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Demo </a:t>
            </a:r>
            <a:r>
              <a:rPr lang="zh-TW" altLang="en-US" dirty="0"/>
              <a:t>焦點推文、名人推文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EA8D4-CDE5-40BF-97CE-D56F7C51F41E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5700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04679" y="2728975"/>
            <a:ext cx="9582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96359-9774-40F9-9810-3FD165D9ED7B}" type="datetime1">
              <a:rPr lang="en-US" altLang="zh-TW" smtClean="0"/>
              <a:t>6/30/2020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lang="en-US" altLang="zh-TW" smtClean="0"/>
              <a:pPr marL="38100">
                <a:lnSpc>
                  <a:spcPts val="1410"/>
                </a:lnSpc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323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7" name="bg object 17"/>
          <p:cNvSpPr/>
          <p:nvPr/>
        </p:nvSpPr>
        <p:spPr>
          <a:xfrm>
            <a:off x="0" y="188976"/>
            <a:ext cx="12192000" cy="6330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1F487C"/>
                </a:solidFill>
                <a:latin typeface="Noto Sans CJK JP Medium"/>
                <a:cs typeface="Noto Sans CJK JP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0000CC"/>
                </a:solidFill>
                <a:latin typeface="Noto Sans CJK JP Medium"/>
                <a:cs typeface="Noto Sans CJK JP Medi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6D6DF-DCA8-45A4-990C-04A53E6797A7}" type="datetime1">
              <a:rPr lang="en-US" altLang="zh-TW" smtClean="0"/>
              <a:t>6/30/2020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lang="en-US" altLang="zh-TW" smtClean="0"/>
              <a:pPr marL="38100">
                <a:lnSpc>
                  <a:spcPts val="1410"/>
                </a:lnSpc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323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7" name="bg object 17"/>
          <p:cNvSpPr/>
          <p:nvPr/>
        </p:nvSpPr>
        <p:spPr>
          <a:xfrm>
            <a:off x="0" y="188976"/>
            <a:ext cx="12192000" cy="6330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1F487C"/>
                </a:solidFill>
                <a:latin typeface="Noto Sans CJK JP Medium"/>
                <a:cs typeface="Noto Sans CJK JP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E1660-F317-47F9-877E-D9443CF5F365}" type="datetime1">
              <a:rPr lang="en-US" altLang="zh-TW" smtClean="0"/>
              <a:t>6/30/2020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lang="en-US" altLang="zh-TW" smtClean="0"/>
              <a:pPr marL="38100">
                <a:lnSpc>
                  <a:spcPts val="1410"/>
                </a:lnSpc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1F487C"/>
                </a:solidFill>
                <a:latin typeface="Noto Sans CJK JP Medium"/>
                <a:cs typeface="Noto Sans CJK JP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B8E05-FE86-43FD-A614-4761C95BD467}" type="datetime1">
              <a:rPr lang="en-US" altLang="zh-TW" smtClean="0"/>
              <a:t>6/30/2020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lang="en-US" altLang="zh-TW" smtClean="0"/>
              <a:pPr marL="38100">
                <a:lnSpc>
                  <a:spcPts val="1410"/>
                </a:lnSpc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097DC-2B03-4A4D-BB21-3ECCE1851C40}" type="datetime1">
              <a:rPr lang="en-US" altLang="zh-TW" smtClean="0"/>
              <a:t>6/30/2020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lang="en-US" altLang="zh-TW" smtClean="0"/>
              <a:pPr marL="38100">
                <a:lnSpc>
                  <a:spcPts val="1410"/>
                </a:lnSpc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3230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48954" y="3234690"/>
            <a:ext cx="2694092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1F487C"/>
                </a:solidFill>
                <a:latin typeface="Noto Sans CJK JP Medium"/>
                <a:cs typeface="Noto Sans CJK JP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3678" y="2728976"/>
            <a:ext cx="672168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0000CC"/>
                </a:solidFill>
                <a:latin typeface="Noto Sans CJK JP Medium"/>
                <a:cs typeface="Noto Sans CJK JP Medi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97AB64-C1FB-4826-9ADA-273A32C647A5}" type="datetime1">
              <a:rPr lang="en-US" altLang="zh-TW" smtClean="0"/>
              <a:t>6/30/2020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816079" y="6584831"/>
            <a:ext cx="304800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lang="en-US" altLang="zh-TW" smtClean="0"/>
              <a:pPr marL="38100">
                <a:lnSpc>
                  <a:spcPts val="1410"/>
                </a:lnSpc>
              </a:pPr>
              <a:t>‹#›</a:t>
            </a:fld>
            <a:endParaRPr lang="en-US" altLang="zh-TW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02509" y="2728975"/>
            <a:ext cx="66243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4000" spc="-5" dirty="0">
                <a:solidFill>
                  <a:srgbClr val="0070C0"/>
                </a:solidFill>
                <a:latin typeface="Noto Sans CJK JP Medium"/>
                <a:cs typeface="Noto Sans CJK JP Medium"/>
              </a:rPr>
              <a:t>投資組合之新聞推</a:t>
            </a:r>
            <a:r>
              <a:rPr sz="4000" dirty="0">
                <a:solidFill>
                  <a:srgbClr val="0070C0"/>
                </a:solidFill>
                <a:latin typeface="Noto Sans CJK JP Medium"/>
                <a:cs typeface="Noto Sans CJK JP Medium"/>
              </a:rPr>
              <a:t>薦</a:t>
            </a:r>
            <a:r>
              <a:rPr sz="4000" spc="-5" dirty="0">
                <a:solidFill>
                  <a:srgbClr val="0070C0"/>
                </a:solidFill>
                <a:latin typeface="Noto Sans CJK JP Medium"/>
                <a:cs typeface="Noto Sans CJK JP Medium"/>
              </a:rPr>
              <a:t>智</a:t>
            </a:r>
            <a:r>
              <a:rPr sz="4000" spc="-10" dirty="0">
                <a:solidFill>
                  <a:srgbClr val="0070C0"/>
                </a:solidFill>
                <a:latin typeface="Noto Sans CJK JP Medium"/>
                <a:cs typeface="Noto Sans CJK JP Medium"/>
              </a:rPr>
              <a:t>慧</a:t>
            </a:r>
            <a:r>
              <a:rPr sz="4000" spc="-5" dirty="0">
                <a:solidFill>
                  <a:srgbClr val="0070C0"/>
                </a:solidFill>
                <a:latin typeface="Noto Sans CJK JP Medium"/>
                <a:cs typeface="Noto Sans CJK JP Medium"/>
              </a:rPr>
              <a:t>助理</a:t>
            </a:r>
            <a:endParaRPr sz="4000" dirty="0">
              <a:solidFill>
                <a:srgbClr val="0070C0"/>
              </a:solidFill>
              <a:latin typeface="Noto Sans CJK JP Medium"/>
              <a:cs typeface="Noto Sans CJK JP Medium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FC61B05-E3E0-478F-B0B2-4ABBFFB69A83}"/>
              </a:ext>
            </a:extLst>
          </p:cNvPr>
          <p:cNvSpPr txBox="1"/>
          <p:nvPr/>
        </p:nvSpPr>
        <p:spPr>
          <a:xfrm>
            <a:off x="2502509" y="3962401"/>
            <a:ext cx="7162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台大：蕭湧  台大：陳家偉  台大：劉柏彥  台大：吳悅寧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台大：吳育嘉  台大</a:t>
            </a:r>
            <a:r>
              <a:rPr lang="en-US" altLang="zh-TW" dirty="0"/>
              <a:t>:</a:t>
            </a:r>
            <a:r>
              <a:rPr lang="zh-TW" altLang="en-US" dirty="0"/>
              <a:t>吳天友  政大</a:t>
            </a:r>
            <a:r>
              <a:rPr lang="en-US" altLang="zh-TW" dirty="0"/>
              <a:t>: </a:t>
            </a:r>
            <a:r>
              <a:rPr lang="zh-TW" altLang="en-US" dirty="0"/>
              <a:t>楊瑾容  政大</a:t>
            </a:r>
            <a:r>
              <a:rPr lang="en-US" altLang="zh-TW" dirty="0"/>
              <a:t>: </a:t>
            </a:r>
            <a:r>
              <a:rPr lang="zh-TW" altLang="en-US" dirty="0"/>
              <a:t>楊承羲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指導老師</a:t>
            </a:r>
            <a:r>
              <a:rPr lang="en-US" altLang="zh-TW" dirty="0"/>
              <a:t>: </a:t>
            </a:r>
            <a:r>
              <a:rPr lang="zh-TW" altLang="en-US" dirty="0"/>
              <a:t>石百達教授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Mentor: </a:t>
            </a:r>
            <a:r>
              <a:rPr lang="zh-TW" altLang="en-US" dirty="0"/>
              <a:t>張明淇學長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515BDBA-3C4D-41F4-8B9A-95883022EEB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lang="en-US" altLang="zh-TW" smtClean="0"/>
              <a:pPr marL="38100">
                <a:lnSpc>
                  <a:spcPts val="1410"/>
                </a:lnSpc>
              </a:pPr>
              <a:t>1</a:t>
            </a:fld>
            <a:endParaRPr lang="en-US" altLang="zh-TW" dirty="0"/>
          </a:p>
        </p:txBody>
      </p:sp>
      <p:pic>
        <p:nvPicPr>
          <p:cNvPr id="12" name="音訊 11">
            <a:hlinkClick r:id="" action="ppaction://media"/>
            <a:extLst>
              <a:ext uri="{FF2B5EF4-FFF2-40B4-BE49-F238E27FC236}">
                <a16:creationId xmlns:a16="http://schemas.microsoft.com/office/drawing/2014/main" id="{F8CCB274-D111-4F1C-98D5-7BE793B71D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10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34">
        <p:fade/>
      </p:transition>
    </mc:Choice>
    <mc:Fallback xmlns="">
      <p:transition spd="med" advTm="25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E5525A42-30F9-47D2-99F1-97A5953EB70D}"/>
              </a:ext>
            </a:extLst>
          </p:cNvPr>
          <p:cNvSpPr txBox="1">
            <a:spLocks/>
          </p:cNvSpPr>
          <p:nvPr/>
        </p:nvSpPr>
        <p:spPr>
          <a:xfrm>
            <a:off x="1782268" y="209244"/>
            <a:ext cx="6675933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3200" b="0" i="0">
                <a:solidFill>
                  <a:srgbClr val="1F487C"/>
                </a:solidFill>
                <a:latin typeface="Noto Sans CJK JP Medium"/>
                <a:ea typeface="+mj-ea"/>
                <a:cs typeface="Noto Sans CJK JP Medium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zh-TW" altLang="en-US" kern="0" dirty="0">
                <a:solidFill>
                  <a:srgbClr val="17375E"/>
                </a:solidFill>
              </a:rPr>
              <a:t>資料處理的重要性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29BA3F3-69AA-4ECE-9EBD-77D64BB11B6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lang="en-US" altLang="zh-TW" smtClean="0"/>
              <a:pPr marL="38100">
                <a:lnSpc>
                  <a:spcPts val="1410"/>
                </a:lnSpc>
              </a:pPr>
              <a:t>10</a:t>
            </a:fld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C2C49D4-E83C-4AF3-ACEB-E0623E6DD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2204" y="2438400"/>
            <a:ext cx="5205996" cy="312855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65051C5-1B3E-4C7B-B236-6E297A55D43C}"/>
              </a:ext>
            </a:extLst>
          </p:cNvPr>
          <p:cNvSpPr txBox="1"/>
          <p:nvPr/>
        </p:nvSpPr>
        <p:spPr>
          <a:xfrm>
            <a:off x="3200400" y="5638799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馬雲：通常是沒有數據的公司才會談論</a:t>
            </a:r>
            <a:r>
              <a:rPr lang="en-US" altLang="zh-TW" dirty="0"/>
              <a:t>AI</a:t>
            </a:r>
            <a:r>
              <a:rPr lang="zh-TW" altLang="en-US" dirty="0"/>
              <a:t>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407A744-D3BC-4174-8ADE-10FFAD60B46F}"/>
              </a:ext>
            </a:extLst>
          </p:cNvPr>
          <p:cNvSpPr/>
          <p:nvPr/>
        </p:nvSpPr>
        <p:spPr>
          <a:xfrm>
            <a:off x="1905000" y="1219201"/>
            <a:ext cx="83058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42900">
              <a:spcBef>
                <a:spcPts val="520"/>
              </a:spcBef>
              <a:buFont typeface="Wingdings"/>
              <a:buChar char=""/>
              <a:tabLst>
                <a:tab pos="355600" algn="l"/>
              </a:tabLst>
            </a:pPr>
            <a:r>
              <a:rPr lang="zh-TW" altLang="en-US" sz="2200" dirty="0">
                <a:latin typeface="Noto Sans CJK JP Medium"/>
                <a:cs typeface="Noto Sans CJK JP Medium"/>
              </a:rPr>
              <a:t> 資料處理才是決定演算法準確性的重要因素，因此我們在上個部分提到，在處理投組新聞、焦點新聞及</a:t>
            </a:r>
            <a:r>
              <a:rPr lang="en-US" altLang="zh-TW" sz="2200" dirty="0">
                <a:latin typeface="Noto Sans CJK JP Medium"/>
                <a:cs typeface="Noto Sans CJK JP Medium"/>
              </a:rPr>
              <a:t>Twitter</a:t>
            </a:r>
            <a:r>
              <a:rPr lang="zh-TW" altLang="en-US" sz="2200" dirty="0">
                <a:latin typeface="Noto Sans CJK JP Medium"/>
                <a:cs typeface="Noto Sans CJK JP Medium"/>
              </a:rPr>
              <a:t>時，我們花了很多時間在人工處理的部分</a:t>
            </a:r>
            <a:endParaRPr lang="en-US" altLang="zh-TW" sz="2200" dirty="0">
              <a:latin typeface="Noto Sans CJK JP Medium"/>
              <a:cs typeface="Noto Sans CJK JP Medium"/>
            </a:endParaRPr>
          </a:p>
        </p:txBody>
      </p:sp>
      <p:pic>
        <p:nvPicPr>
          <p:cNvPr id="14" name="音訊 13">
            <a:hlinkClick r:id="" action="ppaction://media"/>
            <a:extLst>
              <a:ext uri="{FF2B5EF4-FFF2-40B4-BE49-F238E27FC236}">
                <a16:creationId xmlns:a16="http://schemas.microsoft.com/office/drawing/2014/main" id="{55D27389-5B12-4F5E-9DD4-6545070B52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10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7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638">
        <p:fade/>
      </p:transition>
    </mc:Choice>
    <mc:Fallback xmlns="">
      <p:transition spd="med" advTm="146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18404727-0514-4C5D-9219-ED62D685626F}"/>
              </a:ext>
            </a:extLst>
          </p:cNvPr>
          <p:cNvSpPr/>
          <p:nvPr/>
        </p:nvSpPr>
        <p:spPr>
          <a:xfrm>
            <a:off x="2205318" y="3276600"/>
            <a:ext cx="7772400" cy="22860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E5525A42-30F9-47D2-99F1-97A5953EB70D}"/>
              </a:ext>
            </a:extLst>
          </p:cNvPr>
          <p:cNvSpPr txBox="1">
            <a:spLocks/>
          </p:cNvSpPr>
          <p:nvPr/>
        </p:nvSpPr>
        <p:spPr>
          <a:xfrm>
            <a:off x="1782268" y="209244"/>
            <a:ext cx="6675933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3200" b="0" i="0">
                <a:solidFill>
                  <a:srgbClr val="1F487C"/>
                </a:solidFill>
                <a:latin typeface="Noto Sans CJK JP Medium"/>
                <a:ea typeface="+mj-ea"/>
                <a:cs typeface="Noto Sans CJK JP Medium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zh-TW" altLang="en-US" kern="0" dirty="0">
                <a:solidFill>
                  <a:srgbClr val="17375E"/>
                </a:solidFill>
              </a:rPr>
              <a:t>價值</a:t>
            </a:r>
            <a:r>
              <a:rPr lang="en-US" altLang="zh-TW" kern="0" dirty="0">
                <a:solidFill>
                  <a:srgbClr val="17375E"/>
                </a:solidFill>
              </a:rPr>
              <a:t> – </a:t>
            </a:r>
            <a:r>
              <a:rPr lang="zh-TW" altLang="en-US" kern="0" dirty="0">
                <a:solidFill>
                  <a:srgbClr val="17375E"/>
                </a:solidFill>
              </a:rPr>
              <a:t>結合結構型、非結構型資料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AD49319-EDF6-45F8-9082-F3EC37B48376}"/>
              </a:ext>
            </a:extLst>
          </p:cNvPr>
          <p:cNvSpPr txBox="1"/>
          <p:nvPr/>
        </p:nvSpPr>
        <p:spPr>
          <a:xfrm>
            <a:off x="2438400" y="1600201"/>
            <a:ext cx="693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傳統的文字探勘，往往只鑽研純粹文字部分所產生的結果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智慧助理透過投資組合做橋梁，將價、量等結構型資料結合文字做呈現、研究</a:t>
            </a:r>
            <a:endParaRPr lang="en-US" altLang="zh-TW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69031FE-34E3-46DF-9E91-0D03ADABEAE1}"/>
              </a:ext>
            </a:extLst>
          </p:cNvPr>
          <p:cNvSpPr/>
          <p:nvPr/>
        </p:nvSpPr>
        <p:spPr>
          <a:xfrm>
            <a:off x="2510118" y="3429000"/>
            <a:ext cx="2286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結構型資料</a:t>
            </a:r>
            <a:endParaRPr lang="en-US" altLang="zh-TW" dirty="0"/>
          </a:p>
          <a:p>
            <a:pPr algn="ctr"/>
            <a:r>
              <a:rPr lang="en-US" altLang="zh-TW" dirty="0"/>
              <a:t>(</a:t>
            </a:r>
            <a:r>
              <a:rPr lang="zh-TW" altLang="en-US" dirty="0"/>
              <a:t>價、量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A115E3A-01E8-4CA8-8355-4DF98618B012}"/>
              </a:ext>
            </a:extLst>
          </p:cNvPr>
          <p:cNvSpPr/>
          <p:nvPr/>
        </p:nvSpPr>
        <p:spPr>
          <a:xfrm>
            <a:off x="6929718" y="3429000"/>
            <a:ext cx="27432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非結構型資料</a:t>
            </a:r>
            <a:endParaRPr lang="en-US" altLang="zh-TW" dirty="0"/>
          </a:p>
          <a:p>
            <a:pPr algn="ctr"/>
            <a:r>
              <a:rPr lang="en-US" altLang="zh-TW" dirty="0"/>
              <a:t>(</a:t>
            </a:r>
            <a:r>
              <a:rPr lang="zh-TW" altLang="en-US" dirty="0"/>
              <a:t>投組新聞、焦點新聞</a:t>
            </a:r>
            <a:r>
              <a:rPr lang="en-US" altLang="zh-TW" dirty="0"/>
              <a:t>)</a:t>
            </a:r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C06675BF-0020-449B-8CFD-53861A558E81}"/>
              </a:ext>
            </a:extLst>
          </p:cNvPr>
          <p:cNvCxnSpPr>
            <a:stCxn id="3" idx="3"/>
            <a:endCxn id="11" idx="1"/>
          </p:cNvCxnSpPr>
          <p:nvPr/>
        </p:nvCxnSpPr>
        <p:spPr>
          <a:xfrm>
            <a:off x="4796118" y="3733800"/>
            <a:ext cx="21336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CA5998E-4376-4F97-95CC-DB0A309EA6D9}"/>
              </a:ext>
            </a:extLst>
          </p:cNvPr>
          <p:cNvSpPr txBox="1"/>
          <p:nvPr/>
        </p:nvSpPr>
        <p:spPr>
          <a:xfrm>
            <a:off x="5329518" y="3382388"/>
            <a:ext cx="1143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投資組合</a:t>
            </a: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3FF88344-7A50-4024-A060-B7910925E27B}"/>
              </a:ext>
            </a:extLst>
          </p:cNvPr>
          <p:cNvGrpSpPr/>
          <p:nvPr/>
        </p:nvGrpSpPr>
        <p:grpSpPr>
          <a:xfrm>
            <a:off x="2484121" y="4343401"/>
            <a:ext cx="7633447" cy="1066669"/>
            <a:chOff x="596153" y="4800600"/>
            <a:chExt cx="7633447" cy="1066669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76944EA-CC5D-40DD-8384-A1904B0A0B31}"/>
                </a:ext>
              </a:extLst>
            </p:cNvPr>
            <p:cNvSpPr/>
            <p:nvPr/>
          </p:nvSpPr>
          <p:spPr>
            <a:xfrm>
              <a:off x="596153" y="4800600"/>
              <a:ext cx="7176247" cy="10666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D981325E-D9EF-41A8-8048-6C4A4677BE2D}"/>
                </a:ext>
              </a:extLst>
            </p:cNvPr>
            <p:cNvSpPr txBox="1"/>
            <p:nvPr/>
          </p:nvSpPr>
          <p:spPr>
            <a:xfrm>
              <a:off x="596153" y="5181599"/>
              <a:ext cx="3657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rgbClr val="0070C0"/>
                  </a:solidFill>
                </a:rPr>
                <a:t>某檔股票單日重挫</a:t>
              </a:r>
              <a:r>
                <a:rPr lang="en-US" altLang="zh-TW" dirty="0">
                  <a:solidFill>
                    <a:srgbClr val="0070C0"/>
                  </a:solidFill>
                </a:rPr>
                <a:t>5%</a:t>
              </a:r>
              <a:r>
                <a:rPr lang="zh-TW" altLang="en-US" dirty="0">
                  <a:solidFill>
                    <a:srgbClr val="0070C0"/>
                  </a:solidFill>
                </a:rPr>
                <a:t>，原因為何？</a:t>
              </a:r>
            </a:p>
          </p:txBody>
        </p: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28ACEAF4-88B1-4BBE-923E-26FE18E627B5}"/>
                </a:ext>
              </a:extLst>
            </p:cNvPr>
            <p:cNvCxnSpPr/>
            <p:nvPr/>
          </p:nvCxnSpPr>
          <p:spPr>
            <a:xfrm>
              <a:off x="4267200" y="5366265"/>
              <a:ext cx="762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左大括弧 16">
              <a:extLst>
                <a:ext uri="{FF2B5EF4-FFF2-40B4-BE49-F238E27FC236}">
                  <a16:creationId xmlns:a16="http://schemas.microsoft.com/office/drawing/2014/main" id="{E539CFBA-40A2-41F0-A4D8-35409655D87F}"/>
                </a:ext>
              </a:extLst>
            </p:cNvPr>
            <p:cNvSpPr/>
            <p:nvPr/>
          </p:nvSpPr>
          <p:spPr>
            <a:xfrm>
              <a:off x="5238974" y="5061465"/>
              <a:ext cx="171226" cy="60960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23B1E2BB-BFD3-4628-B265-1A76E4C5DA16}"/>
                </a:ext>
              </a:extLst>
            </p:cNvPr>
            <p:cNvSpPr txBox="1"/>
            <p:nvPr/>
          </p:nvSpPr>
          <p:spPr>
            <a:xfrm>
              <a:off x="5486400" y="4854720"/>
              <a:ext cx="2743200" cy="879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dirty="0">
                  <a:solidFill>
                    <a:srgbClr val="0070C0"/>
                  </a:solidFill>
                </a:rPr>
                <a:t>個體面：投組新聞</a:t>
              </a:r>
              <a:endParaRPr lang="en-US" altLang="zh-TW" dirty="0">
                <a:solidFill>
                  <a:srgbClr val="0070C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TW" altLang="en-US" dirty="0">
                  <a:solidFill>
                    <a:srgbClr val="0070C0"/>
                  </a:solidFill>
                </a:rPr>
                <a:t>總體面：焦點新聞</a:t>
              </a:r>
              <a:endParaRPr lang="en-US" altLang="zh-TW" dirty="0">
                <a:solidFill>
                  <a:srgbClr val="0070C0"/>
                </a:solidFill>
              </a:endParaRPr>
            </a:p>
          </p:txBody>
        </p:sp>
      </p:grp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29BA3F3-69AA-4ECE-9EBD-77D64BB11B6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lang="en-US" altLang="zh-TW" smtClean="0"/>
              <a:pPr marL="38100">
                <a:lnSpc>
                  <a:spcPts val="1410"/>
                </a:lnSpc>
              </a:pPr>
              <a:t>11</a:t>
            </a:fld>
            <a:endParaRPr lang="en-US" altLang="zh-TW" dirty="0"/>
          </a:p>
        </p:txBody>
      </p:sp>
      <p:pic>
        <p:nvPicPr>
          <p:cNvPr id="9" name="音訊 8">
            <a:hlinkClick r:id="" action="ppaction://media"/>
            <a:extLst>
              <a:ext uri="{FF2B5EF4-FFF2-40B4-BE49-F238E27FC236}">
                <a16:creationId xmlns:a16="http://schemas.microsoft.com/office/drawing/2014/main" id="{8B6CE2AB-5FE0-4031-AA52-9103DCA5B9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10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1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030">
        <p:fade/>
      </p:transition>
    </mc:Choice>
    <mc:Fallback xmlns="">
      <p:transition spd="med" advTm="240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E5525A42-30F9-47D2-99F1-97A5953EB70D}"/>
              </a:ext>
            </a:extLst>
          </p:cNvPr>
          <p:cNvSpPr txBox="1">
            <a:spLocks/>
          </p:cNvSpPr>
          <p:nvPr/>
        </p:nvSpPr>
        <p:spPr>
          <a:xfrm>
            <a:off x="1782268" y="209244"/>
            <a:ext cx="6675933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3200" b="0" i="0">
                <a:solidFill>
                  <a:srgbClr val="1F487C"/>
                </a:solidFill>
                <a:latin typeface="Noto Sans CJK JP Medium"/>
                <a:ea typeface="+mj-ea"/>
                <a:cs typeface="Noto Sans CJK JP Medium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zh-TW" altLang="en-US" kern="0" dirty="0">
                <a:solidFill>
                  <a:srgbClr val="17375E"/>
                </a:solidFill>
              </a:rPr>
              <a:t>價值</a:t>
            </a:r>
            <a:r>
              <a:rPr lang="en-US" altLang="zh-TW" kern="0" dirty="0">
                <a:solidFill>
                  <a:srgbClr val="17375E"/>
                </a:solidFill>
              </a:rPr>
              <a:t> – </a:t>
            </a:r>
            <a:r>
              <a:rPr lang="zh-TW" altLang="en-US" kern="0" dirty="0">
                <a:solidFill>
                  <a:srgbClr val="17375E"/>
                </a:solidFill>
              </a:rPr>
              <a:t>非封閉式系統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EE20D2BB-8735-478C-B8E7-BF374803A013}"/>
              </a:ext>
            </a:extLst>
          </p:cNvPr>
          <p:cNvSpPr/>
          <p:nvPr/>
        </p:nvSpPr>
        <p:spPr>
          <a:xfrm>
            <a:off x="2205318" y="3276600"/>
            <a:ext cx="7772400" cy="22860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01467BC-51F6-499A-A3AA-C0356C544806}"/>
              </a:ext>
            </a:extLst>
          </p:cNvPr>
          <p:cNvSpPr/>
          <p:nvPr/>
        </p:nvSpPr>
        <p:spPr>
          <a:xfrm>
            <a:off x="5257800" y="4114800"/>
            <a:ext cx="1447800" cy="6060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智慧助理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34FE8E-E85C-4E60-9A64-B102B32D3A92}"/>
              </a:ext>
            </a:extLst>
          </p:cNvPr>
          <p:cNvSpPr/>
          <p:nvPr/>
        </p:nvSpPr>
        <p:spPr>
          <a:xfrm>
            <a:off x="7772400" y="4111214"/>
            <a:ext cx="1143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新聞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EC52B82-8C10-4B7E-BC45-A02CED95C5BE}"/>
              </a:ext>
            </a:extLst>
          </p:cNvPr>
          <p:cNvSpPr txBox="1"/>
          <p:nvPr/>
        </p:nvSpPr>
        <p:spPr>
          <a:xfrm>
            <a:off x="2438400" y="1600201"/>
            <a:ext cx="693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只要能提供每日的投組清單</a:t>
            </a:r>
            <a:r>
              <a:rPr lang="en-US" altLang="zh-TW" dirty="0"/>
              <a:t>(</a:t>
            </a:r>
            <a:r>
              <a:rPr lang="zh-TW" altLang="en-US" dirty="0"/>
              <a:t>如</a:t>
            </a:r>
            <a:r>
              <a:rPr lang="en-US" altLang="zh-TW" dirty="0"/>
              <a:t>API</a:t>
            </a:r>
            <a:r>
              <a:rPr lang="zh-TW" altLang="en-US" dirty="0"/>
              <a:t>等方式串接</a:t>
            </a:r>
            <a:r>
              <a:rPr lang="en-US" altLang="zh-TW" dirty="0"/>
              <a:t>)</a:t>
            </a:r>
            <a:r>
              <a:rPr lang="zh-TW" altLang="en-US" dirty="0"/>
              <a:t>，即可利用該投組進行篩選新聞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未來若要擴充到台股，就將標的的資料庫擴充即可</a:t>
            </a:r>
            <a:endParaRPr lang="en-US" altLang="zh-TW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CE21828-360A-4C16-B9C7-C69D481D33FD}"/>
              </a:ext>
            </a:extLst>
          </p:cNvPr>
          <p:cNvSpPr/>
          <p:nvPr/>
        </p:nvSpPr>
        <p:spPr>
          <a:xfrm>
            <a:off x="3184265" y="4118386"/>
            <a:ext cx="883023" cy="6060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使用者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6E3DB624-B94D-4B92-B6CC-0272D54965CE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 flipV="1">
            <a:off x="4067288" y="4417807"/>
            <a:ext cx="1190513" cy="3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D9B07A8E-F8C4-41B5-90ED-F40D1C82122A}"/>
              </a:ext>
            </a:extLst>
          </p:cNvPr>
          <p:cNvSpPr txBox="1"/>
          <p:nvPr/>
        </p:nvSpPr>
        <p:spPr>
          <a:xfrm>
            <a:off x="4091043" y="4421392"/>
            <a:ext cx="1143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投資組合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BC02387-F676-4F7C-B23E-7AF5667510AE}"/>
              </a:ext>
            </a:extLst>
          </p:cNvPr>
          <p:cNvSpPr txBox="1"/>
          <p:nvPr/>
        </p:nvSpPr>
        <p:spPr>
          <a:xfrm>
            <a:off x="4102922" y="4038599"/>
            <a:ext cx="1143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API</a:t>
            </a:r>
            <a:endParaRPr lang="zh-TW" altLang="en-US" dirty="0"/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4F36BED3-0E5C-4EF4-8C43-D1732D556C1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6705600" y="4416015"/>
            <a:ext cx="1066800" cy="1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A42D0F06-4FC3-4EA2-871B-6A60EA87CE0C}"/>
              </a:ext>
            </a:extLst>
          </p:cNvPr>
          <p:cNvSpPr txBox="1"/>
          <p:nvPr/>
        </p:nvSpPr>
        <p:spPr>
          <a:xfrm>
            <a:off x="5295900" y="3741882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擴充資料庫</a:t>
            </a:r>
          </a:p>
        </p:txBody>
      </p:sp>
      <p:sp>
        <p:nvSpPr>
          <p:cNvPr id="32" name="投影片編號版面配置區 31">
            <a:extLst>
              <a:ext uri="{FF2B5EF4-FFF2-40B4-BE49-F238E27FC236}">
                <a16:creationId xmlns:a16="http://schemas.microsoft.com/office/drawing/2014/main" id="{67D512DA-3A9C-48A2-914E-CF6F3AC217F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lang="en-US" altLang="zh-TW" smtClean="0"/>
              <a:pPr marL="38100">
                <a:lnSpc>
                  <a:spcPts val="1410"/>
                </a:lnSpc>
              </a:pPr>
              <a:t>12</a:t>
            </a:fld>
            <a:endParaRPr lang="en-US" altLang="zh-TW" dirty="0"/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E646182C-91F4-47DF-A694-5A3D9C1040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10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3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269">
        <p:fade/>
      </p:transition>
    </mc:Choice>
    <mc:Fallback xmlns="">
      <p:transition spd="med" advTm="122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E5525A42-30F9-47D2-99F1-97A5953EB70D}"/>
              </a:ext>
            </a:extLst>
          </p:cNvPr>
          <p:cNvSpPr txBox="1">
            <a:spLocks/>
          </p:cNvSpPr>
          <p:nvPr/>
        </p:nvSpPr>
        <p:spPr>
          <a:xfrm>
            <a:off x="1782268" y="209244"/>
            <a:ext cx="6675933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3200" b="0" i="0">
                <a:solidFill>
                  <a:srgbClr val="1F487C"/>
                </a:solidFill>
                <a:latin typeface="Noto Sans CJK JP Medium"/>
                <a:ea typeface="+mj-ea"/>
                <a:cs typeface="Noto Sans CJK JP Medium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zh-TW" altLang="en-US" kern="0" dirty="0">
                <a:solidFill>
                  <a:srgbClr val="17375E"/>
                </a:solidFill>
              </a:rPr>
              <a:t>價值</a:t>
            </a:r>
            <a:r>
              <a:rPr lang="en-US" altLang="zh-TW" kern="0" dirty="0">
                <a:solidFill>
                  <a:srgbClr val="17375E"/>
                </a:solidFill>
              </a:rPr>
              <a:t> – </a:t>
            </a:r>
            <a:r>
              <a:rPr lang="zh-TW" altLang="en-US" kern="0" dirty="0">
                <a:solidFill>
                  <a:srgbClr val="17375E"/>
                </a:solidFill>
              </a:rPr>
              <a:t>時間序列的關鍵字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A176DAA-3178-49CB-B77B-63AC4A766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6513" y="3733801"/>
            <a:ext cx="2369726" cy="28717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AF2EB83-0E21-4117-B19B-FD7F0E5BF4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453"/>
          <a:stretch/>
        </p:blipFill>
        <p:spPr>
          <a:xfrm>
            <a:off x="6248400" y="3733801"/>
            <a:ext cx="2286000" cy="28717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C5FD828-602E-468A-BFD6-9134C5B8BA4D}"/>
              </a:ext>
            </a:extLst>
          </p:cNvPr>
          <p:cNvSpPr txBox="1"/>
          <p:nvPr/>
        </p:nvSpPr>
        <p:spPr>
          <a:xfrm>
            <a:off x="2438400" y="1394996"/>
            <a:ext cx="6934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先前在篩選每天焦點新聞的關鍵主題時，我們都有將每個關鍵字的重要性紀錄下來，未來若要研究關鍵字隨時間的變化時，將可以繼續延伸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如下圖，</a:t>
            </a:r>
            <a:r>
              <a:rPr lang="en-US" altLang="zh-TW" dirty="0"/>
              <a:t>3/15~3/20</a:t>
            </a:r>
            <a:r>
              <a:rPr lang="zh-TW" altLang="en-US" dirty="0"/>
              <a:t>間，雖然關鍵字前兩名都是</a:t>
            </a:r>
            <a:r>
              <a:rPr lang="en-US" altLang="zh-TW" dirty="0"/>
              <a:t>”CORONAVIRUS”, “FED”, </a:t>
            </a:r>
            <a:r>
              <a:rPr lang="zh-TW" altLang="en-US" dirty="0"/>
              <a:t>但可以發現前者的重要性正在下降，且後者重要性不斷在上升。可能代表社會在關注新冠病毒的同時，也越來越關注</a:t>
            </a:r>
            <a:r>
              <a:rPr lang="en-US" altLang="zh-TW" dirty="0"/>
              <a:t>FED</a:t>
            </a:r>
            <a:r>
              <a:rPr lang="zh-TW" altLang="en-US" dirty="0"/>
              <a:t>的決策</a:t>
            </a:r>
            <a:endParaRPr lang="en-US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B1760C4-AA27-4DCC-ADD0-B2A3A6B07740}"/>
              </a:ext>
            </a:extLst>
          </p:cNvPr>
          <p:cNvSpPr/>
          <p:nvPr/>
        </p:nvSpPr>
        <p:spPr>
          <a:xfrm>
            <a:off x="3581400" y="3962400"/>
            <a:ext cx="48768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33B4967-EFDA-40DE-837D-DE64755720E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lang="en-US" altLang="zh-TW" smtClean="0"/>
              <a:pPr marL="38100">
                <a:lnSpc>
                  <a:spcPts val="1410"/>
                </a:lnSpc>
              </a:pPr>
              <a:t>13</a:t>
            </a:fld>
            <a:endParaRPr lang="en-US" altLang="zh-TW" dirty="0"/>
          </a:p>
        </p:txBody>
      </p:sp>
      <p:pic>
        <p:nvPicPr>
          <p:cNvPr id="10" name="音訊 9">
            <a:hlinkClick r:id="" action="ppaction://media"/>
            <a:extLst>
              <a:ext uri="{FF2B5EF4-FFF2-40B4-BE49-F238E27FC236}">
                <a16:creationId xmlns:a16="http://schemas.microsoft.com/office/drawing/2014/main" id="{3F266EA5-DDC7-4A23-9390-DBE82A56C8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210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13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193">
        <p:fade/>
      </p:transition>
    </mc:Choice>
    <mc:Fallback xmlns="">
      <p:transition spd="med" advTm="271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E5525A42-30F9-47D2-99F1-97A5953EB70D}"/>
              </a:ext>
            </a:extLst>
          </p:cNvPr>
          <p:cNvSpPr txBox="1">
            <a:spLocks/>
          </p:cNvSpPr>
          <p:nvPr/>
        </p:nvSpPr>
        <p:spPr>
          <a:xfrm>
            <a:off x="1782268" y="209244"/>
            <a:ext cx="6675933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3200" b="0" i="0">
                <a:solidFill>
                  <a:srgbClr val="1F487C"/>
                </a:solidFill>
                <a:latin typeface="Noto Sans CJK JP Medium"/>
                <a:ea typeface="+mj-ea"/>
                <a:cs typeface="Noto Sans CJK JP Medium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zh-TW" altLang="en-US" kern="0" dirty="0">
                <a:solidFill>
                  <a:srgbClr val="17375E"/>
                </a:solidFill>
              </a:rPr>
              <a:t>未來延伸</a:t>
            </a:r>
            <a:r>
              <a:rPr lang="en-US" altLang="zh-TW" kern="0" dirty="0">
                <a:solidFill>
                  <a:srgbClr val="17375E"/>
                </a:solidFill>
              </a:rPr>
              <a:t> – </a:t>
            </a:r>
            <a:r>
              <a:rPr lang="zh-TW" altLang="en-US" kern="0" dirty="0">
                <a:solidFill>
                  <a:srgbClr val="17375E"/>
                </a:solidFill>
              </a:rPr>
              <a:t>客製化推薦助理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C5FD828-602E-468A-BFD6-9134C5B8BA4D}"/>
              </a:ext>
            </a:extLst>
          </p:cNvPr>
          <p:cNvSpPr txBox="1"/>
          <p:nvPr/>
        </p:nvSpPr>
        <p:spPr>
          <a:xfrm>
            <a:off x="2438400" y="1394997"/>
            <a:ext cx="6934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在使用者操作推薦助理時，後台端會記錄使用者的點擊、搜尋紀錄，讓智慧助理可以進一步優化推薦的演算法，進而推薦更適合該使用者的新聞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若使用者為分析師，我們更可以從搜尋紀錄、點擊紀錄中試著尋找出為何該分析師會點擊該則新聞、為何搜尋該關鍵字，進而使我們的推薦助理逐漸訓練成為新聞的分析師</a:t>
            </a:r>
            <a:endParaRPr lang="en-US" altLang="zh-TW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7BD81CF-9402-43D4-A0E4-52F0F2BB3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1" y="4038600"/>
            <a:ext cx="6328983" cy="26792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7078D34-69A4-480C-A8A7-9749BBC2C1FB}"/>
              </a:ext>
            </a:extLst>
          </p:cNvPr>
          <p:cNvSpPr/>
          <p:nvPr/>
        </p:nvSpPr>
        <p:spPr>
          <a:xfrm>
            <a:off x="2976183" y="3657600"/>
            <a:ext cx="15240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使用者紀錄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FDAE24A-8467-4CC1-BD37-0EFC79B536CB}"/>
              </a:ext>
            </a:extLst>
          </p:cNvPr>
          <p:cNvSpPr/>
          <p:nvPr/>
        </p:nvSpPr>
        <p:spPr>
          <a:xfrm>
            <a:off x="2976183" y="4038600"/>
            <a:ext cx="533400" cy="1524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76EF972-A331-4BCA-BD02-3FFB3800BA8E}"/>
              </a:ext>
            </a:extLst>
          </p:cNvPr>
          <p:cNvSpPr txBox="1"/>
          <p:nvPr/>
        </p:nvSpPr>
        <p:spPr>
          <a:xfrm>
            <a:off x="3509583" y="3976301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rgbClr val="0070C0"/>
                </a:solidFill>
              </a:rPr>
              <a:t>使用者名稱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F1C9679-048D-437D-B47E-1C2F7E6475BB}"/>
              </a:ext>
            </a:extLst>
          </p:cNvPr>
          <p:cNvSpPr/>
          <p:nvPr/>
        </p:nvSpPr>
        <p:spPr>
          <a:xfrm>
            <a:off x="3128583" y="4359979"/>
            <a:ext cx="1371600" cy="59302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07BC4C5-C5D1-41AA-8C16-72F404439EE0}"/>
              </a:ext>
            </a:extLst>
          </p:cNvPr>
          <p:cNvSpPr txBox="1"/>
          <p:nvPr/>
        </p:nvSpPr>
        <p:spPr>
          <a:xfrm>
            <a:off x="4533842" y="4517989"/>
            <a:ext cx="2328541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rgbClr val="0070C0"/>
                </a:solidFill>
              </a:rPr>
              <a:t>搜尋紀錄</a:t>
            </a:r>
            <a:r>
              <a:rPr lang="en-US" altLang="zh-TW" sz="1200" dirty="0">
                <a:solidFill>
                  <a:srgbClr val="0070C0"/>
                </a:solidFill>
              </a:rPr>
              <a:t>(</a:t>
            </a:r>
            <a:r>
              <a:rPr lang="zh-TW" altLang="en-US" sz="1200" dirty="0">
                <a:solidFill>
                  <a:srgbClr val="0070C0"/>
                </a:solidFill>
              </a:rPr>
              <a:t>日期、投組、關鍵字</a:t>
            </a:r>
            <a:r>
              <a:rPr lang="en-US" altLang="zh-TW" sz="1200" dirty="0">
                <a:solidFill>
                  <a:srgbClr val="0070C0"/>
                </a:solidFill>
              </a:rPr>
              <a:t>)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289CE91-55E0-4E8E-92CA-6575AE7469D3}"/>
              </a:ext>
            </a:extLst>
          </p:cNvPr>
          <p:cNvSpPr/>
          <p:nvPr/>
        </p:nvSpPr>
        <p:spPr>
          <a:xfrm>
            <a:off x="3260812" y="5859472"/>
            <a:ext cx="5963771" cy="78928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B7C98AE-3E13-4E0B-8902-0DA6AD73B37B}"/>
              </a:ext>
            </a:extLst>
          </p:cNvPr>
          <p:cNvSpPr txBox="1"/>
          <p:nvPr/>
        </p:nvSpPr>
        <p:spPr>
          <a:xfrm>
            <a:off x="4476875" y="5558428"/>
            <a:ext cx="2614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rgbClr val="0070C0"/>
                </a:solidFill>
              </a:rPr>
              <a:t>點擊紀錄</a:t>
            </a:r>
            <a:r>
              <a:rPr lang="en-US" altLang="zh-TW" sz="1200" dirty="0">
                <a:solidFill>
                  <a:srgbClr val="0070C0"/>
                </a:solidFill>
              </a:rPr>
              <a:t>(</a:t>
            </a:r>
            <a:r>
              <a:rPr lang="zh-TW" altLang="en-US" sz="1200" dirty="0">
                <a:solidFill>
                  <a:srgbClr val="0070C0"/>
                </a:solidFill>
              </a:rPr>
              <a:t>新聞標題、點擊的時間</a:t>
            </a:r>
            <a:r>
              <a:rPr lang="en-US" altLang="zh-TW" sz="1200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0B5CA31-2D00-4733-A337-A709B9DBEDF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lang="en-US" altLang="zh-TW" smtClean="0"/>
              <a:pPr marL="38100">
                <a:lnSpc>
                  <a:spcPts val="1410"/>
                </a:lnSpc>
              </a:pPr>
              <a:t>14</a:t>
            </a:fld>
            <a:endParaRPr lang="en-US" altLang="zh-TW" dirty="0"/>
          </a:p>
        </p:txBody>
      </p:sp>
      <p:pic>
        <p:nvPicPr>
          <p:cNvPr id="7" name="音訊 6">
            <a:hlinkClick r:id="" action="ppaction://media"/>
            <a:extLst>
              <a:ext uri="{FF2B5EF4-FFF2-40B4-BE49-F238E27FC236}">
                <a16:creationId xmlns:a16="http://schemas.microsoft.com/office/drawing/2014/main" id="{63C36457-CDAC-4A10-98A4-6995F05C77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10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8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872">
        <p:fade/>
      </p:transition>
    </mc:Choice>
    <mc:Fallback xmlns="">
      <p:transition spd="med" advTm="1387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>
            <a:extLst>
              <a:ext uri="{FF2B5EF4-FFF2-40B4-BE49-F238E27FC236}">
                <a16:creationId xmlns:a16="http://schemas.microsoft.com/office/drawing/2014/main" id="{F11F9B39-B6CE-47E9-BABF-72066C4EDF4D}"/>
              </a:ext>
            </a:extLst>
          </p:cNvPr>
          <p:cNvSpPr txBox="1">
            <a:spLocks/>
          </p:cNvSpPr>
          <p:nvPr/>
        </p:nvSpPr>
        <p:spPr>
          <a:xfrm>
            <a:off x="4396334" y="2819401"/>
            <a:ext cx="3399333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Noto Sans CJK JP Medium"/>
                <a:ea typeface="+mj-ea"/>
                <a:cs typeface="Noto Sans CJK JP Medium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altLang="zh-TW" sz="8800" kern="0" spc="-5" dirty="0">
                <a:solidFill>
                  <a:srgbClr val="0070C0"/>
                </a:solidFill>
              </a:rPr>
              <a:t>Thanks</a:t>
            </a:r>
            <a:endParaRPr lang="zh-TW" altLang="en-US" sz="8800" kern="0" dirty="0">
              <a:solidFill>
                <a:srgbClr val="0070C0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BFA252E-635A-483E-B123-75DCBD8F6BD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lang="en-US" altLang="zh-TW" smtClean="0"/>
              <a:pPr marL="38100">
                <a:lnSpc>
                  <a:spcPts val="1410"/>
                </a:lnSpc>
              </a:pPr>
              <a:t>15</a:t>
            </a:fld>
            <a:endParaRPr lang="en-US" altLang="zh-TW" dirty="0"/>
          </a:p>
        </p:txBody>
      </p:sp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82520005-FCA0-41B3-9F20-68E1BF7891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10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555">
        <p:fade/>
      </p:transition>
    </mc:Choice>
    <mc:Fallback xmlns="">
      <p:transition spd="med" advTm="355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515BDBA-3C4D-41F4-8B9A-95883022EEB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lang="en-US" altLang="zh-TW" smtClean="0"/>
              <a:pPr marL="38100">
                <a:lnSpc>
                  <a:spcPts val="1410"/>
                </a:lnSpc>
              </a:pPr>
              <a:t>2</a:t>
            </a:fld>
            <a:endParaRPr lang="en-US" altLang="zh-TW" dirty="0"/>
          </a:p>
        </p:txBody>
      </p:sp>
      <p:pic>
        <p:nvPicPr>
          <p:cNvPr id="5" name="Picture 20" descr="white robot near brown wall">
            <a:extLst>
              <a:ext uri="{FF2B5EF4-FFF2-40B4-BE49-F238E27FC236}">
                <a16:creationId xmlns:a16="http://schemas.microsoft.com/office/drawing/2014/main" id="{963A1658-DB5B-46C7-9561-2DA57D7E76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50" r="11667"/>
          <a:stretch/>
        </p:blipFill>
        <p:spPr bwMode="auto">
          <a:xfrm>
            <a:off x="4191000" y="2362200"/>
            <a:ext cx="3505200" cy="4124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A33720B-4D70-4B62-BE0F-30E29A8F8586}"/>
              </a:ext>
            </a:extLst>
          </p:cNvPr>
          <p:cNvSpPr/>
          <p:nvPr/>
        </p:nvSpPr>
        <p:spPr>
          <a:xfrm>
            <a:off x="4922043" y="1371600"/>
            <a:ext cx="2043114" cy="609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智慧助理</a:t>
            </a:r>
          </a:p>
        </p:txBody>
      </p:sp>
      <p:pic>
        <p:nvPicPr>
          <p:cNvPr id="14" name="音訊 13">
            <a:hlinkClick r:id="" action="ppaction://media"/>
            <a:extLst>
              <a:ext uri="{FF2B5EF4-FFF2-40B4-BE49-F238E27FC236}">
                <a16:creationId xmlns:a16="http://schemas.microsoft.com/office/drawing/2014/main" id="{C28770DA-2D86-4A9F-A458-3E7BC9DF83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10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27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69">
        <p:fade/>
      </p:transition>
    </mc:Choice>
    <mc:Fallback xmlns="">
      <p:transition spd="med" advTm="250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515BDBA-3C4D-41F4-8B9A-95883022EEB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lang="en-US" altLang="zh-TW" smtClean="0"/>
              <a:pPr marL="38100">
                <a:lnSpc>
                  <a:spcPts val="1410"/>
                </a:lnSpc>
              </a:pPr>
              <a:t>3</a:t>
            </a:fld>
            <a:endParaRPr lang="en-US" altLang="zh-TW" dirty="0"/>
          </a:p>
        </p:txBody>
      </p:sp>
      <p:pic>
        <p:nvPicPr>
          <p:cNvPr id="1026" name="Picture 2" descr="logo-cnbc - Udelv">
            <a:extLst>
              <a:ext uri="{FF2B5EF4-FFF2-40B4-BE49-F238E27FC236}">
                <a16:creationId xmlns:a16="http://schemas.microsoft.com/office/drawing/2014/main" id="{E05C50AF-79FA-4892-A9D1-0949C9FACD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50" r="14789" b="26891"/>
          <a:stretch/>
        </p:blipFill>
        <p:spPr bwMode="auto">
          <a:xfrm>
            <a:off x="3714751" y="2210768"/>
            <a:ext cx="160972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loomberg.com">
            <a:extLst>
              <a:ext uri="{FF2B5EF4-FFF2-40B4-BE49-F238E27FC236}">
                <a16:creationId xmlns:a16="http://schemas.microsoft.com/office/drawing/2014/main" id="{5C6A47DA-B2E6-4A70-9D61-67DECB1C3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059" y="3125169"/>
            <a:ext cx="1609725" cy="294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Nation in global partnership with The Wall Street Journal">
            <a:extLst>
              <a:ext uri="{FF2B5EF4-FFF2-40B4-BE49-F238E27FC236}">
                <a16:creationId xmlns:a16="http://schemas.microsoft.com/office/drawing/2014/main" id="{DACE7547-2755-4D23-9060-28CCA2CE5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3569764"/>
            <a:ext cx="1567680" cy="84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rketWatch - Apps on Google Play">
            <a:extLst>
              <a:ext uri="{FF2B5EF4-FFF2-40B4-BE49-F238E27FC236}">
                <a16:creationId xmlns:a16="http://schemas.microsoft.com/office/drawing/2014/main" id="{E58182DA-C8FA-4571-9A21-08D0E717E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713" y="4268983"/>
            <a:ext cx="1766888" cy="86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uters and ANI expand partnership - Reuters">
            <a:extLst>
              <a:ext uri="{FF2B5EF4-FFF2-40B4-BE49-F238E27FC236}">
                <a16:creationId xmlns:a16="http://schemas.microsoft.com/office/drawing/2014/main" id="{6BD1CAFB-1C55-4802-918F-6230608A1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953969"/>
            <a:ext cx="2057400" cy="116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IME | Current &amp; Breaking News | National &amp; World Updates">
            <a:extLst>
              <a:ext uri="{FF2B5EF4-FFF2-40B4-BE49-F238E27FC236}">
                <a16:creationId xmlns:a16="http://schemas.microsoft.com/office/drawing/2014/main" id="{5B5BAF33-2E25-4B64-9CA1-4F7D3366A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395" y="5982064"/>
            <a:ext cx="1417524" cy="41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rump threatens permanent freeze on WHO funding | News | Al Jazeera">
            <a:extLst>
              <a:ext uri="{FF2B5EF4-FFF2-40B4-BE49-F238E27FC236}">
                <a16:creationId xmlns:a16="http://schemas.microsoft.com/office/drawing/2014/main" id="{29BE5C4E-20ED-4EAA-AB99-E745A9A88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900" y="2139513"/>
            <a:ext cx="2149886" cy="120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天生異稟】三歲定八十？年青馬斯克8件不為人知的往事，曾因發白日夢而 ...">
            <a:extLst>
              <a:ext uri="{FF2B5EF4-FFF2-40B4-BE49-F238E27FC236}">
                <a16:creationId xmlns:a16="http://schemas.microsoft.com/office/drawing/2014/main" id="{277B2217-8F2C-421E-8D14-1FA87C5BE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756" y="3509178"/>
            <a:ext cx="2149886" cy="143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A999F07-4A7D-4DD1-92D2-C5BD47EED8F5}"/>
              </a:ext>
            </a:extLst>
          </p:cNvPr>
          <p:cNvSpPr/>
          <p:nvPr/>
        </p:nvSpPr>
        <p:spPr>
          <a:xfrm>
            <a:off x="3962400" y="1524000"/>
            <a:ext cx="10668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新聞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C161330-7AD3-44AD-903C-B9D73CE29B8E}"/>
              </a:ext>
            </a:extLst>
          </p:cNvPr>
          <p:cNvSpPr/>
          <p:nvPr/>
        </p:nvSpPr>
        <p:spPr>
          <a:xfrm>
            <a:off x="6477000" y="1505652"/>
            <a:ext cx="10668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社群</a:t>
            </a:r>
          </a:p>
        </p:txBody>
      </p:sp>
      <p:pic>
        <p:nvPicPr>
          <p:cNvPr id="1042" name="Picture 18" descr="Billionaire investor Warren Buffett's best advice">
            <a:extLst>
              <a:ext uri="{FF2B5EF4-FFF2-40B4-BE49-F238E27FC236}">
                <a16:creationId xmlns:a16="http://schemas.microsoft.com/office/drawing/2014/main" id="{BFF8A812-5088-46CC-B93F-69A1A50A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756" y="5029201"/>
            <a:ext cx="2149886" cy="148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792CA81-D9D5-4C33-90A6-B666AEFA5765}"/>
              </a:ext>
            </a:extLst>
          </p:cNvPr>
          <p:cNvSpPr/>
          <p:nvPr/>
        </p:nvSpPr>
        <p:spPr>
          <a:xfrm>
            <a:off x="3276600" y="1295400"/>
            <a:ext cx="5410200" cy="5334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音訊 11">
            <a:hlinkClick r:id="" action="ppaction://media"/>
            <a:extLst>
              <a:ext uri="{FF2B5EF4-FFF2-40B4-BE49-F238E27FC236}">
                <a16:creationId xmlns:a16="http://schemas.microsoft.com/office/drawing/2014/main" id="{910FD4FD-9351-49AA-8698-D0867005FE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210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7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603">
        <p:fade/>
      </p:transition>
    </mc:Choice>
    <mc:Fallback xmlns="">
      <p:transition spd="med" advTm="296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C31190C-4E66-49BA-8E64-8D7E54DDBEFD}"/>
              </a:ext>
            </a:extLst>
          </p:cNvPr>
          <p:cNvSpPr txBox="1"/>
          <p:nvPr/>
        </p:nvSpPr>
        <p:spPr>
          <a:xfrm>
            <a:off x="3886200" y="2255104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/>
              <a:t>解決使用者痛點</a:t>
            </a:r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1EF0368C-AE4F-4062-A802-1E41548ED337}"/>
              </a:ext>
            </a:extLst>
          </p:cNvPr>
          <p:cNvCxnSpPr>
            <a:cxnSpLocks/>
          </p:cNvCxnSpPr>
          <p:nvPr/>
        </p:nvCxnSpPr>
        <p:spPr>
          <a:xfrm>
            <a:off x="5257800" y="990601"/>
            <a:ext cx="838200" cy="12645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23B9008C-D9E9-40D9-9E3F-13AC00279C2D}"/>
              </a:ext>
            </a:extLst>
          </p:cNvPr>
          <p:cNvCxnSpPr>
            <a:cxnSpLocks/>
          </p:cNvCxnSpPr>
          <p:nvPr/>
        </p:nvCxnSpPr>
        <p:spPr>
          <a:xfrm flipH="1">
            <a:off x="6096000" y="990601"/>
            <a:ext cx="838200" cy="12645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762BF362-069B-4B2C-9071-32ED914E9576}"/>
              </a:ext>
            </a:extLst>
          </p:cNvPr>
          <p:cNvGrpSpPr/>
          <p:nvPr/>
        </p:nvGrpSpPr>
        <p:grpSpPr>
          <a:xfrm>
            <a:off x="2705100" y="3049345"/>
            <a:ext cx="6781800" cy="2514600"/>
            <a:chOff x="1295400" y="3055203"/>
            <a:chExt cx="6781800" cy="2514600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829D17D8-7EA7-4E94-BDDE-90E94A6FB104}"/>
                </a:ext>
              </a:extLst>
            </p:cNvPr>
            <p:cNvGrpSpPr/>
            <p:nvPr/>
          </p:nvGrpSpPr>
          <p:grpSpPr>
            <a:xfrm>
              <a:off x="1295400" y="3055203"/>
              <a:ext cx="5010150" cy="2514600"/>
              <a:chOff x="985221" y="2743200"/>
              <a:chExt cx="5186979" cy="2971800"/>
            </a:xfrm>
          </p:grpSpPr>
          <p:sp>
            <p:nvSpPr>
              <p:cNvPr id="19" name="等腰三角形 18">
                <a:extLst>
                  <a:ext uri="{FF2B5EF4-FFF2-40B4-BE49-F238E27FC236}">
                    <a16:creationId xmlns:a16="http://schemas.microsoft.com/office/drawing/2014/main" id="{CF660E52-A0A4-4E89-A622-4EBEB687B4AB}"/>
                  </a:ext>
                </a:extLst>
              </p:cNvPr>
              <p:cNvSpPr/>
              <p:nvPr/>
            </p:nvSpPr>
            <p:spPr>
              <a:xfrm>
                <a:off x="985221" y="4175560"/>
                <a:ext cx="3510579" cy="1539440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8" name="等腰三角形 17">
                <a:extLst>
                  <a:ext uri="{FF2B5EF4-FFF2-40B4-BE49-F238E27FC236}">
                    <a16:creationId xmlns:a16="http://schemas.microsoft.com/office/drawing/2014/main" id="{BCA9413A-DF44-4F3E-8C51-CC72F026D227}"/>
                  </a:ext>
                </a:extLst>
              </p:cNvPr>
              <p:cNvSpPr/>
              <p:nvPr/>
            </p:nvSpPr>
            <p:spPr>
              <a:xfrm>
                <a:off x="2819400" y="2743200"/>
                <a:ext cx="3352800" cy="2971800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8000" dirty="0"/>
                  <a:t>1</a:t>
                </a:r>
                <a:endParaRPr lang="zh-TW" altLang="en-US" sz="8000" dirty="0"/>
              </a:p>
            </p:txBody>
          </p:sp>
        </p:grpSp>
        <p:sp>
          <p:nvSpPr>
            <p:cNvPr id="28" name="等腰三角形 27">
              <a:extLst>
                <a:ext uri="{FF2B5EF4-FFF2-40B4-BE49-F238E27FC236}">
                  <a16:creationId xmlns:a16="http://schemas.microsoft.com/office/drawing/2014/main" id="{DD9A281E-A15A-454B-9FFD-D44E47317A27}"/>
                </a:ext>
              </a:extLst>
            </p:cNvPr>
            <p:cNvSpPr/>
            <p:nvPr/>
          </p:nvSpPr>
          <p:spPr>
            <a:xfrm>
              <a:off x="4686300" y="4267200"/>
              <a:ext cx="3390900" cy="1302603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30" name="投影片編號版面配置區 29">
            <a:extLst>
              <a:ext uri="{FF2B5EF4-FFF2-40B4-BE49-F238E27FC236}">
                <a16:creationId xmlns:a16="http://schemas.microsoft.com/office/drawing/2014/main" id="{965E3B88-69AB-4E65-B5B7-7B779EE3A52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lang="en-US" altLang="zh-TW" smtClean="0"/>
              <a:pPr marL="38100">
                <a:lnSpc>
                  <a:spcPts val="1410"/>
                </a:lnSpc>
              </a:pPr>
              <a:t>4</a:t>
            </a:fld>
            <a:endParaRPr lang="en-US" altLang="zh-TW" dirty="0"/>
          </a:p>
        </p:txBody>
      </p:sp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CD1B0E33-2636-4C7B-874B-1FC6694D5F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10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34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299">
        <p:fade/>
      </p:transition>
    </mc:Choice>
    <mc:Fallback xmlns="">
      <p:transition spd="med" advTm="172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61540" y="1154316"/>
            <a:ext cx="8677860" cy="1163139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355600" indent="-342900">
              <a:spcBef>
                <a:spcPts val="630"/>
              </a:spcBef>
              <a:buFont typeface="Wingdings"/>
              <a:buChar char=""/>
              <a:tabLst>
                <a:tab pos="355600" algn="l"/>
              </a:tabLst>
            </a:pPr>
            <a:r>
              <a:rPr lang="zh-TW" altLang="en-US" sz="2200" spc="-5" dirty="0">
                <a:latin typeface="Noto Sans CJK JP Medium"/>
                <a:cs typeface="Noto Sans CJK JP Medium"/>
              </a:rPr>
              <a:t>蒐集資料總是花太多時間？</a:t>
            </a:r>
            <a:endParaRPr lang="en-US" altLang="zh-TW" sz="2200" spc="-5" dirty="0">
              <a:latin typeface="Noto Sans CJK JP Medium"/>
              <a:cs typeface="Noto Sans CJK JP Medium"/>
            </a:endParaRPr>
          </a:p>
          <a:p>
            <a:pPr marL="486409" lvl="1" indent="-203200">
              <a:spcBef>
                <a:spcPts val="490"/>
              </a:spcBef>
              <a:buSzPct val="95000"/>
              <a:buFont typeface="Wingdings"/>
              <a:buChar char=""/>
              <a:tabLst>
                <a:tab pos="487045" algn="l"/>
              </a:tabLst>
            </a:pPr>
            <a:r>
              <a:rPr lang="zh-TW" altLang="en-US" sz="2000" dirty="0">
                <a:solidFill>
                  <a:srgbClr val="974707"/>
                </a:solidFill>
                <a:latin typeface="Noto Sans CJK JP Medium"/>
                <a:cs typeface="Noto Sans CJK JP Medium"/>
              </a:rPr>
              <a:t>利用程式</a:t>
            </a:r>
            <a:r>
              <a:rPr lang="zh-TW" altLang="en-US" sz="2000" dirty="0">
                <a:solidFill>
                  <a:srgbClr val="0070C0"/>
                </a:solidFill>
                <a:latin typeface="Noto Sans CJK JP Medium"/>
                <a:cs typeface="Noto Sans CJK JP Medium"/>
              </a:rPr>
              <a:t>每日自動用</a:t>
            </a:r>
            <a:r>
              <a:rPr lang="en-US" altLang="zh-TW" sz="2000" dirty="0">
                <a:solidFill>
                  <a:srgbClr val="0070C0"/>
                </a:solidFill>
                <a:latin typeface="Noto Sans CJK JP Medium"/>
                <a:cs typeface="Noto Sans CJK JP Medium"/>
              </a:rPr>
              <a:t>API</a:t>
            </a:r>
            <a:r>
              <a:rPr lang="zh-TW" altLang="en-US" sz="2000" dirty="0">
                <a:solidFill>
                  <a:srgbClr val="0070C0"/>
                </a:solidFill>
                <a:latin typeface="Noto Sans CJK JP Medium"/>
                <a:cs typeface="Noto Sans CJK JP Medium"/>
              </a:rPr>
              <a:t>、</a:t>
            </a:r>
            <a:r>
              <a:rPr lang="en-US" altLang="zh-TW" sz="2000" dirty="0">
                <a:solidFill>
                  <a:srgbClr val="0070C0"/>
                </a:solidFill>
                <a:latin typeface="Noto Sans CJK JP Medium"/>
                <a:cs typeface="Noto Sans CJK JP Medium"/>
              </a:rPr>
              <a:t>RSS</a:t>
            </a:r>
            <a:r>
              <a:rPr lang="zh-TW" altLang="en-US" sz="2000" dirty="0">
                <a:solidFill>
                  <a:srgbClr val="0070C0"/>
                </a:solidFill>
                <a:latin typeface="Noto Sans CJK JP Medium"/>
                <a:cs typeface="Noto Sans CJK JP Medium"/>
              </a:rPr>
              <a:t>至各大網站抓取新聞，以及推文</a:t>
            </a:r>
            <a:endParaRPr lang="en-US" altLang="zh-TW" sz="2000" dirty="0">
              <a:solidFill>
                <a:srgbClr val="974707"/>
              </a:solidFill>
              <a:latin typeface="Noto Sans CJK JP Medium"/>
              <a:cs typeface="Noto Sans CJK JP Medium"/>
            </a:endParaRPr>
          </a:p>
          <a:p>
            <a:pPr marL="486409" lvl="1" indent="-203200">
              <a:spcBef>
                <a:spcPts val="480"/>
              </a:spcBef>
              <a:buSzPct val="95000"/>
              <a:buFont typeface="Wingdings"/>
              <a:buChar char=""/>
              <a:tabLst>
                <a:tab pos="487045" algn="l"/>
              </a:tabLst>
            </a:pPr>
            <a:r>
              <a:rPr lang="zh-TW" altLang="en-US" sz="2000" dirty="0">
                <a:solidFill>
                  <a:srgbClr val="974707"/>
                </a:solidFill>
                <a:latin typeface="Noto Sans CJK JP Medium"/>
                <a:cs typeface="Noto Sans CJK JP Medium"/>
              </a:rPr>
              <a:t>自</a:t>
            </a:r>
            <a:r>
              <a:rPr lang="en-US" altLang="zh-TW" sz="2000" dirty="0">
                <a:solidFill>
                  <a:srgbClr val="974707"/>
                </a:solidFill>
                <a:latin typeface="Noto Sans CJK JP Medium"/>
                <a:cs typeface="Noto Sans CJK JP Medium"/>
              </a:rPr>
              <a:t>2018</a:t>
            </a:r>
            <a:r>
              <a:rPr lang="zh-TW" altLang="en-US" sz="2000" dirty="0">
                <a:solidFill>
                  <a:srgbClr val="974707"/>
                </a:solidFill>
                <a:latin typeface="Noto Sans CJK JP Medium"/>
                <a:cs typeface="Noto Sans CJK JP Medium"/>
              </a:rPr>
              <a:t>年</a:t>
            </a:r>
            <a:r>
              <a:rPr lang="en-US" altLang="zh-TW" sz="2000" dirty="0">
                <a:solidFill>
                  <a:srgbClr val="974707"/>
                </a:solidFill>
                <a:latin typeface="Noto Sans CJK JP Medium"/>
                <a:cs typeface="Noto Sans CJK JP Medium"/>
              </a:rPr>
              <a:t>1</a:t>
            </a:r>
            <a:r>
              <a:rPr lang="zh-TW" altLang="en-US" sz="2000" dirty="0">
                <a:solidFill>
                  <a:srgbClr val="974707"/>
                </a:solidFill>
                <a:latin typeface="Noto Sans CJK JP Medium"/>
                <a:cs typeface="Noto Sans CJK JP Medium"/>
              </a:rPr>
              <a:t>月到</a:t>
            </a:r>
            <a:r>
              <a:rPr lang="en-US" altLang="zh-TW" sz="2000" dirty="0">
                <a:solidFill>
                  <a:srgbClr val="974707"/>
                </a:solidFill>
                <a:latin typeface="Noto Sans CJK JP Medium"/>
                <a:cs typeface="Noto Sans CJK JP Medium"/>
              </a:rPr>
              <a:t>2020</a:t>
            </a:r>
            <a:r>
              <a:rPr lang="zh-TW" altLang="en-US" sz="2000" dirty="0">
                <a:solidFill>
                  <a:srgbClr val="974707"/>
                </a:solidFill>
                <a:latin typeface="Noto Sans CJK JP Medium"/>
                <a:cs typeface="Noto Sans CJK JP Medium"/>
              </a:rPr>
              <a:t>年</a:t>
            </a:r>
            <a:r>
              <a:rPr lang="en-US" altLang="zh-TW" sz="2000" dirty="0">
                <a:solidFill>
                  <a:srgbClr val="974707"/>
                </a:solidFill>
                <a:latin typeface="Noto Sans CJK JP Medium"/>
                <a:cs typeface="Noto Sans CJK JP Medium"/>
              </a:rPr>
              <a:t>5</a:t>
            </a:r>
            <a:r>
              <a:rPr lang="zh-TW" altLang="en-US" sz="2000" dirty="0">
                <a:solidFill>
                  <a:srgbClr val="974707"/>
                </a:solidFill>
                <a:latin typeface="Noto Sans CJK JP Medium"/>
                <a:cs typeface="Noto Sans CJK JP Medium"/>
              </a:rPr>
              <a:t>月底，總共蒐集約</a:t>
            </a:r>
            <a:r>
              <a:rPr lang="en-US" altLang="zh-TW" sz="2000" dirty="0">
                <a:solidFill>
                  <a:srgbClr val="974707"/>
                </a:solidFill>
                <a:latin typeface="Noto Sans CJK JP Medium"/>
                <a:cs typeface="Noto Sans CJK JP Medium"/>
              </a:rPr>
              <a:t>10</a:t>
            </a:r>
            <a:r>
              <a:rPr lang="zh-TW" altLang="en-US" sz="2000" dirty="0">
                <a:solidFill>
                  <a:srgbClr val="974707"/>
                </a:solidFill>
                <a:latin typeface="Noto Sans CJK JP Medium"/>
                <a:cs typeface="Noto Sans CJK JP Medium"/>
              </a:rPr>
              <a:t>萬筆新聞資料</a:t>
            </a:r>
            <a:endParaRPr lang="en-US" altLang="zh-TW" sz="2000" dirty="0">
              <a:solidFill>
                <a:srgbClr val="974707"/>
              </a:solidFill>
              <a:latin typeface="Noto Sans CJK JP Medium"/>
              <a:cs typeface="Noto Sans CJK JP Mediu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82266" y="207721"/>
            <a:ext cx="713313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TW" altLang="en-US" sz="3600" spc="-5" dirty="0">
                <a:solidFill>
                  <a:srgbClr val="0070C0"/>
                </a:solidFill>
              </a:rPr>
              <a:t>解決使用者痛點 </a:t>
            </a:r>
            <a:r>
              <a:rPr lang="en-US" altLang="zh-TW" sz="3600" spc="-5" dirty="0">
                <a:solidFill>
                  <a:srgbClr val="0070C0"/>
                </a:solidFill>
              </a:rPr>
              <a:t>– </a:t>
            </a:r>
            <a:r>
              <a:rPr lang="zh-TW" altLang="en-US" sz="3600" spc="-5" dirty="0">
                <a:solidFill>
                  <a:srgbClr val="0070C0"/>
                </a:solidFill>
              </a:rPr>
              <a:t>蒐集資料</a:t>
            </a:r>
            <a:endParaRPr sz="3600" spc="-5" dirty="0">
              <a:solidFill>
                <a:srgbClr val="0070C0"/>
              </a:solidFill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FDCCA01-84FB-4314-8E62-430032D2F71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386059" y="6331219"/>
            <a:ext cx="228600" cy="179536"/>
          </a:xfrm>
        </p:spPr>
        <p:txBody>
          <a:bodyPr/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lang="en-US" altLang="zh-TW" smtClean="0"/>
              <a:pPr marL="38100">
                <a:lnSpc>
                  <a:spcPts val="1410"/>
                </a:lnSpc>
              </a:pPr>
              <a:t>5</a:t>
            </a:fld>
            <a:endParaRPr lang="en-US" altLang="zh-TW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A663836-EF40-4788-8FB0-D9F026BB0FA6}"/>
              </a:ext>
            </a:extLst>
          </p:cNvPr>
          <p:cNvSpPr/>
          <p:nvPr/>
        </p:nvSpPr>
        <p:spPr>
          <a:xfrm>
            <a:off x="2133601" y="2438400"/>
            <a:ext cx="4495801" cy="40897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A3EAEC4-38AD-46C7-8674-46D06CB88AB7}"/>
              </a:ext>
            </a:extLst>
          </p:cNvPr>
          <p:cNvSpPr/>
          <p:nvPr/>
        </p:nvSpPr>
        <p:spPr>
          <a:xfrm>
            <a:off x="4001948" y="2475139"/>
            <a:ext cx="759107" cy="289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新聞</a:t>
            </a:r>
          </a:p>
        </p:txBody>
      </p:sp>
      <p:sp>
        <p:nvSpPr>
          <p:cNvPr id="8" name="左大括弧 7">
            <a:extLst>
              <a:ext uri="{FF2B5EF4-FFF2-40B4-BE49-F238E27FC236}">
                <a16:creationId xmlns:a16="http://schemas.microsoft.com/office/drawing/2014/main" id="{BFBE25F0-0E79-4BD3-800B-7754B2B6E01F}"/>
              </a:ext>
            </a:extLst>
          </p:cNvPr>
          <p:cNvSpPr/>
          <p:nvPr/>
        </p:nvSpPr>
        <p:spPr>
          <a:xfrm rot="5400000">
            <a:off x="4196134" y="1667332"/>
            <a:ext cx="381000" cy="267148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B0F58747-D74D-40EE-9572-02FFCEF75621}"/>
              </a:ext>
            </a:extLst>
          </p:cNvPr>
          <p:cNvSpPr/>
          <p:nvPr/>
        </p:nvSpPr>
        <p:spPr>
          <a:xfrm>
            <a:off x="3927193" y="3205227"/>
            <a:ext cx="914400" cy="3810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RSS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0A2F917C-AB0F-4A6B-BBEA-C70398740416}"/>
              </a:ext>
            </a:extLst>
          </p:cNvPr>
          <p:cNvSpPr/>
          <p:nvPr/>
        </p:nvSpPr>
        <p:spPr>
          <a:xfrm>
            <a:off x="5260693" y="3205227"/>
            <a:ext cx="914400" cy="3810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API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CB981EA8-37BA-48FA-B19A-A69EC6A32BCD}"/>
              </a:ext>
            </a:extLst>
          </p:cNvPr>
          <p:cNvSpPr/>
          <p:nvPr/>
        </p:nvSpPr>
        <p:spPr>
          <a:xfrm>
            <a:off x="2374954" y="3205227"/>
            <a:ext cx="1143000" cy="3810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歷史新聞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1B2D319C-06ED-4114-9A7C-9F69A55A77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638976"/>
              </p:ext>
            </p:extLst>
          </p:nvPr>
        </p:nvGraphicFramePr>
        <p:xfrm>
          <a:off x="5260693" y="3681898"/>
          <a:ext cx="1219200" cy="28193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248003321"/>
                    </a:ext>
                  </a:extLst>
                </a:gridCol>
              </a:tblGrid>
              <a:tr h="13425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solidFill>
                            <a:srgbClr val="FF0000"/>
                          </a:solidFill>
                          <a:effectLst/>
                        </a:rPr>
                        <a:t>BLOOMBERG</a:t>
                      </a:r>
                      <a:endParaRPr lang="en-US" sz="700" b="0" i="0" u="none" strike="noStrike">
                        <a:solidFill>
                          <a:srgbClr val="FF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064" marR="2064" marT="20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778564"/>
                  </a:ext>
                </a:extLst>
              </a:tr>
              <a:tr h="13425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THE-WALL-STREET-JOURNAL</a:t>
                      </a:r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064" marR="2064" marT="20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390672"/>
                  </a:ext>
                </a:extLst>
              </a:tr>
              <a:tr h="13425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solidFill>
                            <a:srgbClr val="FF0000"/>
                          </a:solidFill>
                          <a:effectLst/>
                        </a:rPr>
                        <a:t>REUTERS</a:t>
                      </a:r>
                      <a:endParaRPr lang="en-US" sz="700" b="0" i="0" u="none" strike="noStrike">
                        <a:solidFill>
                          <a:srgbClr val="FF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064" marR="2064" marT="20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5664821"/>
                  </a:ext>
                </a:extLst>
              </a:tr>
              <a:tr h="13425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CNBC</a:t>
                      </a:r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064" marR="2064" marT="20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361745"/>
                  </a:ext>
                </a:extLst>
              </a:tr>
              <a:tr h="13425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SEEKINGALPHA.COM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064" marR="2064" marT="20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619619"/>
                  </a:ext>
                </a:extLst>
              </a:tr>
              <a:tr h="13425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MARKETWATCH.COM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064" marR="2064" marT="20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65347"/>
                  </a:ext>
                </a:extLst>
              </a:tr>
              <a:tr h="13425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ABC-NEWS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064" marR="2064" marT="20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56066"/>
                  </a:ext>
                </a:extLst>
              </a:tr>
              <a:tr h="13425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>
                          <a:effectLst/>
                        </a:rPr>
                        <a:t>AUSTRALIAN-FINANCIAL-REVIEW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064" marR="2064" marT="20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260104"/>
                  </a:ext>
                </a:extLst>
              </a:tr>
              <a:tr h="13425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BUSINESS-INSIDER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064" marR="2064" marT="20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763225"/>
                  </a:ext>
                </a:extLst>
              </a:tr>
              <a:tr h="13425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ENGADGET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064" marR="2064" marT="20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24820"/>
                  </a:ext>
                </a:extLst>
              </a:tr>
              <a:tr h="13425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FINANCIAL-POST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064" marR="2064" marT="20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625505"/>
                  </a:ext>
                </a:extLst>
              </a:tr>
              <a:tr h="13425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NATIONAL-REVIEW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064" marR="2064" marT="20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003636"/>
                  </a:ext>
                </a:extLst>
              </a:tr>
              <a:tr h="13425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NEW-YORK-MAGAZINE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064" marR="2064" marT="20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111124"/>
                  </a:ext>
                </a:extLst>
              </a:tr>
              <a:tr h="13425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NEWSWEEK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064" marR="2064" marT="20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195914"/>
                  </a:ext>
                </a:extLst>
              </a:tr>
              <a:tr h="13425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NEXT-BIG-FUTURE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064" marR="2064" marT="20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336766"/>
                  </a:ext>
                </a:extLst>
              </a:tr>
              <a:tr h="13425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TECHCRUNCH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064" marR="2064" marT="20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817702"/>
                  </a:ext>
                </a:extLst>
              </a:tr>
              <a:tr h="13425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THE-WASHINGTON-TIMES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064" marR="2064" marT="20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176477"/>
                  </a:ext>
                </a:extLst>
              </a:tr>
              <a:tr h="13425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TIME</a:t>
                      </a:r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064" marR="2064" marT="20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252579"/>
                  </a:ext>
                </a:extLst>
              </a:tr>
              <a:tr h="13425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USA-TODAY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064" marR="2064" marT="20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183687"/>
                  </a:ext>
                </a:extLst>
              </a:tr>
              <a:tr h="13425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WIRED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064" marR="2064" marT="20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1887645"/>
                  </a:ext>
                </a:extLst>
              </a:tr>
              <a:tr h="13425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>
                          <a:effectLst/>
                        </a:rPr>
                        <a:t>XINHUA-NET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064" marR="2064" marT="20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454213"/>
                  </a:ext>
                </a:extLst>
              </a:tr>
            </a:tbl>
          </a:graphicData>
        </a:graphic>
      </p:graphicFrame>
      <p:sp>
        <p:nvSpPr>
          <p:cNvPr id="14" name="文字方塊 13">
            <a:extLst>
              <a:ext uri="{FF2B5EF4-FFF2-40B4-BE49-F238E27FC236}">
                <a16:creationId xmlns:a16="http://schemas.microsoft.com/office/drawing/2014/main" id="{F02F692B-80F7-4BD3-9D81-77F6EA0351B0}"/>
              </a:ext>
            </a:extLst>
          </p:cNvPr>
          <p:cNvSpPr txBox="1"/>
          <p:nvPr/>
        </p:nvSpPr>
        <p:spPr>
          <a:xfrm>
            <a:off x="2313994" y="3681897"/>
            <a:ext cx="1264920" cy="25391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Wall Street Journal</a:t>
            </a:r>
            <a:endParaRPr lang="zh-TW" altLang="en-US" sz="1050" dirty="0"/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F1E94CB4-92C6-4D10-AE83-E47AD603B4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905506"/>
              </p:ext>
            </p:extLst>
          </p:nvPr>
        </p:nvGraphicFramePr>
        <p:xfrm>
          <a:off x="3812893" y="3681891"/>
          <a:ext cx="1219200" cy="2685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248003321"/>
                    </a:ext>
                  </a:extLst>
                </a:gridCol>
              </a:tblGrid>
              <a:tr h="134257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70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CNBC</a:t>
                      </a:r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2064" marR="2064" marT="20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778564"/>
                  </a:ext>
                </a:extLst>
              </a:tr>
              <a:tr h="134257">
                <a:tc>
                  <a:txBody>
                    <a:bodyPr/>
                    <a:lstStyle/>
                    <a:p>
                      <a:pPr marL="0" marR="0" lvl="0" indent="0" algn="l" defTabSz="91440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7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Market Watch</a:t>
                      </a:r>
                      <a:endParaRPr lang="en-US" altLang="zh-TW" sz="700" b="0" i="0" u="none" strike="noStrike" dirty="0">
                        <a:solidFill>
                          <a:schemeClr val="tx1"/>
                        </a:solidFill>
                        <a:effectLst/>
                        <a:latin typeface="新細明體" panose="02020500000000000000" pitchFamily="18" charset="-120"/>
                        <a:ea typeface="+mn-ea"/>
                      </a:endParaRPr>
                    </a:p>
                  </a:txBody>
                  <a:tcPr marL="2064" marR="2064" marT="20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390672"/>
                  </a:ext>
                </a:extLst>
              </a:tr>
            </a:tbl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21402BBC-552D-4ED4-BF30-3699027E28CB}"/>
              </a:ext>
            </a:extLst>
          </p:cNvPr>
          <p:cNvSpPr/>
          <p:nvPr/>
        </p:nvSpPr>
        <p:spPr>
          <a:xfrm>
            <a:off x="6900440" y="2438400"/>
            <a:ext cx="3048000" cy="1809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7CF150E-3808-4A10-AEC8-A791AF85BDBA}"/>
              </a:ext>
            </a:extLst>
          </p:cNvPr>
          <p:cNvSpPr/>
          <p:nvPr/>
        </p:nvSpPr>
        <p:spPr>
          <a:xfrm>
            <a:off x="7643390" y="3061643"/>
            <a:ext cx="1752600" cy="5668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Twitter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17A7704-F8ED-409D-8D67-4A2D4598521F}"/>
              </a:ext>
            </a:extLst>
          </p:cNvPr>
          <p:cNvSpPr txBox="1"/>
          <p:nvPr/>
        </p:nvSpPr>
        <p:spPr>
          <a:xfrm>
            <a:off x="8325380" y="3741040"/>
            <a:ext cx="388620" cy="25391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050" b="1" dirty="0"/>
              <a:t>API</a:t>
            </a:r>
            <a:endParaRPr lang="zh-TW" altLang="en-US" sz="1050" b="1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0328635-8F1A-4A80-8A31-DDA85744D6B6}"/>
              </a:ext>
            </a:extLst>
          </p:cNvPr>
          <p:cNvSpPr/>
          <p:nvPr/>
        </p:nvSpPr>
        <p:spPr>
          <a:xfrm>
            <a:off x="6900440" y="4394588"/>
            <a:ext cx="3048000" cy="1809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BC087E3-7664-4783-B3C7-BFD85D2DD727}"/>
              </a:ext>
            </a:extLst>
          </p:cNvPr>
          <p:cNvSpPr/>
          <p:nvPr/>
        </p:nvSpPr>
        <p:spPr>
          <a:xfrm>
            <a:off x="7397186" y="5015842"/>
            <a:ext cx="2209800" cy="5668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公司、投組資料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CD48085-BA1F-4873-9D32-460516D78340}"/>
              </a:ext>
            </a:extLst>
          </p:cNvPr>
          <p:cNvSpPr txBox="1"/>
          <p:nvPr/>
        </p:nvSpPr>
        <p:spPr>
          <a:xfrm>
            <a:off x="7869626" y="5721599"/>
            <a:ext cx="1264920" cy="25391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050" b="1" dirty="0"/>
              <a:t>S&amp;P</a:t>
            </a:r>
            <a:r>
              <a:rPr lang="zh-TW" altLang="en-US" sz="1050" b="1" dirty="0"/>
              <a:t> </a:t>
            </a:r>
            <a:r>
              <a:rPr lang="en-US" altLang="zh-TW" sz="1050" b="1" dirty="0"/>
              <a:t>500 </a:t>
            </a:r>
            <a:r>
              <a:rPr lang="zh-TW" altLang="en-US" sz="1050" b="1" dirty="0"/>
              <a:t>公司清單</a:t>
            </a:r>
          </a:p>
        </p:txBody>
      </p:sp>
      <p:pic>
        <p:nvPicPr>
          <p:cNvPr id="24" name="音訊 23">
            <a:hlinkClick r:id="" action="ppaction://media"/>
            <a:extLst>
              <a:ext uri="{FF2B5EF4-FFF2-40B4-BE49-F238E27FC236}">
                <a16:creationId xmlns:a16="http://schemas.microsoft.com/office/drawing/2014/main" id="{A8C6C8CA-CE37-4D92-8F22-BBCEA6CC17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10800" y="6400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695">
        <p:fade/>
      </p:transition>
    </mc:Choice>
    <mc:Fallback xmlns="">
      <p:transition spd="med" advTm="316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82266" y="207720"/>
            <a:ext cx="698073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TW" altLang="en-US" sz="3600" spc="-5" dirty="0">
                <a:solidFill>
                  <a:srgbClr val="0070C0"/>
                </a:solidFill>
              </a:rPr>
              <a:t>解決使用者痛點 </a:t>
            </a:r>
            <a:r>
              <a:rPr lang="en-US" altLang="zh-TW" sz="3600" spc="-5" dirty="0">
                <a:solidFill>
                  <a:srgbClr val="0070C0"/>
                </a:solidFill>
              </a:rPr>
              <a:t>– </a:t>
            </a:r>
            <a:r>
              <a:rPr lang="zh-TW" altLang="en-US" sz="3600" spc="-5" dirty="0">
                <a:solidFill>
                  <a:srgbClr val="0070C0"/>
                </a:solidFill>
              </a:rPr>
              <a:t>投組新聞</a:t>
            </a:r>
            <a:endParaRPr sz="3600" dirty="0">
              <a:solidFill>
                <a:srgbClr val="0070C0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A619CAD-8AB4-46A8-BF73-E740A948895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lang="en-US" altLang="zh-TW" smtClean="0"/>
              <a:pPr marL="38100">
                <a:lnSpc>
                  <a:spcPts val="1410"/>
                </a:lnSpc>
              </a:pPr>
              <a:t>6</a:t>
            </a:fld>
            <a:endParaRPr lang="en-US" altLang="zh-TW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892A32-2111-45F1-B4A8-B0C154375E50}"/>
              </a:ext>
            </a:extLst>
          </p:cNvPr>
          <p:cNvSpPr/>
          <p:nvPr/>
        </p:nvSpPr>
        <p:spPr>
          <a:xfrm>
            <a:off x="1954753" y="1676400"/>
            <a:ext cx="8458200" cy="1205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42900">
              <a:spcBef>
                <a:spcPts val="520"/>
              </a:spcBef>
              <a:buFont typeface="Wingdings"/>
              <a:buChar char=""/>
              <a:tabLst>
                <a:tab pos="355600" algn="l"/>
              </a:tabLst>
            </a:pPr>
            <a:r>
              <a:rPr lang="zh-TW" altLang="en-US" sz="2200" spc="-5" dirty="0">
                <a:latin typeface="Noto Sans CJK JP Medium"/>
                <a:cs typeface="Noto Sans CJK JP Medium"/>
              </a:rPr>
              <a:t>手中的投組，如何尋找相關資訊</a:t>
            </a:r>
            <a:r>
              <a:rPr lang="en-US" altLang="zh-TW" sz="2200" spc="-5" dirty="0">
                <a:latin typeface="Noto Sans CJK JP Medium"/>
                <a:cs typeface="Noto Sans CJK JP Medium"/>
              </a:rPr>
              <a:t>(</a:t>
            </a:r>
            <a:r>
              <a:rPr lang="zh-TW" altLang="en-US" sz="2200" spc="-5" dirty="0">
                <a:latin typeface="Noto Sans CJK JP Medium"/>
                <a:cs typeface="Noto Sans CJK JP Medium"/>
              </a:rPr>
              <a:t>公司名稱同義字太多，難搜尋</a:t>
            </a:r>
            <a:r>
              <a:rPr lang="en-US" altLang="zh-TW" sz="2200" spc="-5" dirty="0">
                <a:latin typeface="Noto Sans CJK JP Medium"/>
                <a:cs typeface="Noto Sans CJK JP Medium"/>
              </a:rPr>
              <a:t>)</a:t>
            </a:r>
            <a:r>
              <a:rPr lang="zh-TW" altLang="en-US" sz="2200" spc="-5" dirty="0">
                <a:latin typeface="Noto Sans CJK JP Medium"/>
                <a:cs typeface="Noto Sans CJK JP Medium"/>
              </a:rPr>
              <a:t>？</a:t>
            </a:r>
            <a:endParaRPr lang="en-US" altLang="zh-TW" sz="2200" spc="-5" dirty="0">
              <a:latin typeface="Noto Sans CJK JP Medium"/>
              <a:cs typeface="Noto Sans CJK JP Medium"/>
            </a:endParaRPr>
          </a:p>
          <a:p>
            <a:pPr marL="355600" indent="-342900">
              <a:spcBef>
                <a:spcPts val="520"/>
              </a:spcBef>
              <a:buFont typeface="Wingdings"/>
              <a:buChar char=""/>
              <a:tabLst>
                <a:tab pos="355600" algn="l"/>
              </a:tabLst>
            </a:pPr>
            <a:endParaRPr lang="zh-TW" altLang="en-US" sz="2200" spc="-5" dirty="0">
              <a:latin typeface="Noto Sans CJK JP Medium"/>
              <a:cs typeface="Noto Sans CJK JP Medium"/>
            </a:endParaRPr>
          </a:p>
          <a:p>
            <a:pPr marL="486409" lvl="1" indent="-203200">
              <a:spcBef>
                <a:spcPts val="490"/>
              </a:spcBef>
              <a:buSzPct val="95000"/>
              <a:buFont typeface="Wingdings"/>
              <a:buChar char=""/>
              <a:tabLst>
                <a:tab pos="487045" algn="l"/>
              </a:tabLst>
            </a:pPr>
            <a:r>
              <a:rPr lang="zh-TW" altLang="en-US" sz="2000" dirty="0">
                <a:solidFill>
                  <a:srgbClr val="974707"/>
                </a:solidFill>
                <a:latin typeface="Noto Sans CJK JP Medium"/>
                <a:cs typeface="Noto Sans CJK JP Medium"/>
              </a:rPr>
              <a:t>透過</a:t>
            </a:r>
            <a:r>
              <a:rPr lang="zh-TW" altLang="en-US" sz="2000" dirty="0">
                <a:solidFill>
                  <a:srgbClr val="0070C0"/>
                </a:solidFill>
                <a:latin typeface="Noto Sans CJK JP Medium"/>
                <a:cs typeface="Noto Sans CJK JP Medium"/>
              </a:rPr>
              <a:t>投組新聞</a:t>
            </a:r>
            <a:r>
              <a:rPr lang="en-US" altLang="zh-TW" sz="2000" dirty="0">
                <a:solidFill>
                  <a:srgbClr val="974707"/>
                </a:solidFill>
                <a:latin typeface="Noto Sans CJK JP Medium"/>
                <a:cs typeface="Noto Sans CJK JP Medium"/>
              </a:rPr>
              <a:t>, </a:t>
            </a:r>
            <a:r>
              <a:rPr lang="zh-TW" altLang="en-US" sz="2000" dirty="0">
                <a:solidFill>
                  <a:srgbClr val="974707"/>
                </a:solidFill>
                <a:latin typeface="Noto Sans CJK JP Medium"/>
                <a:cs typeface="Noto Sans CJK JP Medium"/>
              </a:rPr>
              <a:t>馬上能找出與投組中公司相關的新聞</a:t>
            </a:r>
            <a:endParaRPr lang="zh-TW" altLang="en-US" sz="2000" dirty="0">
              <a:solidFill>
                <a:srgbClr val="0070C0"/>
              </a:solidFill>
              <a:latin typeface="Noto Sans CJK JP Medium"/>
              <a:cs typeface="Noto Sans CJK JP Medium"/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346F0021-47B4-498B-AB54-8025F287013E}"/>
              </a:ext>
            </a:extLst>
          </p:cNvPr>
          <p:cNvGrpSpPr/>
          <p:nvPr/>
        </p:nvGrpSpPr>
        <p:grpSpPr>
          <a:xfrm>
            <a:off x="2292724" y="3276600"/>
            <a:ext cx="7606553" cy="1076882"/>
            <a:chOff x="914400" y="5410199"/>
            <a:chExt cx="7315200" cy="1066800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7239FB8-F34F-4D23-9010-34E8581E037F}"/>
                </a:ext>
              </a:extLst>
            </p:cNvPr>
            <p:cNvSpPr/>
            <p:nvPr/>
          </p:nvSpPr>
          <p:spPr>
            <a:xfrm>
              <a:off x="914400" y="5410199"/>
              <a:ext cx="7315200" cy="1066800"/>
            </a:xfrm>
            <a:prstGeom prst="rect">
              <a:avLst/>
            </a:prstGeom>
            <a:solidFill>
              <a:srgbClr val="E5F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7A9C062A-8EEE-48FB-A2FE-2A8EA2190B05}"/>
                </a:ext>
              </a:extLst>
            </p:cNvPr>
            <p:cNvSpPr/>
            <p:nvPr/>
          </p:nvSpPr>
          <p:spPr>
            <a:xfrm>
              <a:off x="1096384" y="5534055"/>
              <a:ext cx="1143000" cy="40011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個股新聞</a:t>
              </a:r>
            </a:p>
          </p:txBody>
        </p:sp>
        <p:sp>
          <p:nvSpPr>
            <p:cNvPr id="33" name="矩形: 圓角 32">
              <a:extLst>
                <a:ext uri="{FF2B5EF4-FFF2-40B4-BE49-F238E27FC236}">
                  <a16:creationId xmlns:a16="http://schemas.microsoft.com/office/drawing/2014/main" id="{5EDF4F4E-0A84-424E-B898-B3388FC4BD63}"/>
                </a:ext>
              </a:extLst>
            </p:cNvPr>
            <p:cNvSpPr/>
            <p:nvPr/>
          </p:nvSpPr>
          <p:spPr>
            <a:xfrm>
              <a:off x="2667000" y="5534055"/>
              <a:ext cx="1371600" cy="40011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同義字字典</a:t>
              </a:r>
            </a:p>
          </p:txBody>
        </p:sp>
        <p:sp>
          <p:nvSpPr>
            <p:cNvPr id="34" name="矩形: 圓角 33">
              <a:extLst>
                <a:ext uri="{FF2B5EF4-FFF2-40B4-BE49-F238E27FC236}">
                  <a16:creationId xmlns:a16="http://schemas.microsoft.com/office/drawing/2014/main" id="{D0C55B7D-37BA-4BE1-8847-47E700D450AE}"/>
                </a:ext>
              </a:extLst>
            </p:cNvPr>
            <p:cNvSpPr/>
            <p:nvPr/>
          </p:nvSpPr>
          <p:spPr>
            <a:xfrm>
              <a:off x="4459044" y="5534055"/>
              <a:ext cx="2094156" cy="40011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UI</a:t>
              </a:r>
              <a:r>
                <a:rPr lang="zh-TW" altLang="en-US" dirty="0">
                  <a:solidFill>
                    <a:schemeClr val="tx1"/>
                  </a:solidFill>
                </a:rPr>
                <a:t>呈現：投組新聞</a:t>
              </a:r>
            </a:p>
          </p:txBody>
        </p:sp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5CA5CA1E-AD14-493F-9935-77A2BF942A30}"/>
                </a:ext>
              </a:extLst>
            </p:cNvPr>
            <p:cNvCxnSpPr>
              <a:stCxn id="23" idx="3"/>
              <a:endCxn id="33" idx="1"/>
            </p:cNvCxnSpPr>
            <p:nvPr/>
          </p:nvCxnSpPr>
          <p:spPr>
            <a:xfrm>
              <a:off x="2239384" y="5734110"/>
              <a:ext cx="4276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99415615-D828-4F8E-881D-387544BF02BE}"/>
                </a:ext>
              </a:extLst>
            </p:cNvPr>
            <p:cNvCxnSpPr/>
            <p:nvPr/>
          </p:nvCxnSpPr>
          <p:spPr>
            <a:xfrm>
              <a:off x="4038600" y="5741566"/>
              <a:ext cx="4276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664C02F1-9F2B-4C45-BA99-A30151982AC5}"/>
                </a:ext>
              </a:extLst>
            </p:cNvPr>
            <p:cNvGrpSpPr/>
            <p:nvPr/>
          </p:nvGrpSpPr>
          <p:grpSpPr>
            <a:xfrm>
              <a:off x="3352800" y="6172201"/>
              <a:ext cx="3235359" cy="228600"/>
              <a:chOff x="3352800" y="6172200"/>
              <a:chExt cx="3352800" cy="228601"/>
            </a:xfrm>
          </p:grpSpPr>
          <p:cxnSp>
            <p:nvCxnSpPr>
              <p:cNvPr id="43" name="直線接點 42">
                <a:extLst>
                  <a:ext uri="{FF2B5EF4-FFF2-40B4-BE49-F238E27FC236}">
                    <a16:creationId xmlns:a16="http://schemas.microsoft.com/office/drawing/2014/main" id="{B5DCC996-595C-4357-A246-F405261EAC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05600" y="6172200"/>
                <a:ext cx="0" cy="2286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接點 43">
                <a:extLst>
                  <a:ext uri="{FF2B5EF4-FFF2-40B4-BE49-F238E27FC236}">
                    <a16:creationId xmlns:a16="http://schemas.microsoft.com/office/drawing/2014/main" id="{1479A9BD-0BFB-4E85-9660-F28BAB56F7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800" y="6400800"/>
                <a:ext cx="3352800" cy="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直線單箭頭接點 37">
              <a:extLst>
                <a:ext uri="{FF2B5EF4-FFF2-40B4-BE49-F238E27FC236}">
                  <a16:creationId xmlns:a16="http://schemas.microsoft.com/office/drawing/2014/main" id="{5BDF9279-3372-408F-AA2F-156FCC23892C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 flipV="1">
              <a:off x="3352799" y="5934165"/>
              <a:ext cx="1" cy="466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703EBC2F-43F8-4242-B7FD-FAE0C8D177B4}"/>
                </a:ext>
              </a:extLst>
            </p:cNvPr>
            <p:cNvSpPr txBox="1"/>
            <p:nvPr/>
          </p:nvSpPr>
          <p:spPr>
            <a:xfrm>
              <a:off x="4058322" y="6079115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rgbClr val="0070C0"/>
                  </a:solidFill>
                </a:rPr>
                <a:t>更新</a:t>
              </a:r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3DF9D339-42CA-445D-941F-9A3D8FF73803}"/>
                </a:ext>
              </a:extLst>
            </p:cNvPr>
            <p:cNvSpPr txBox="1"/>
            <p:nvPr/>
          </p:nvSpPr>
          <p:spPr>
            <a:xfrm>
              <a:off x="6588162" y="5556900"/>
              <a:ext cx="3047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+</a:t>
              </a:r>
              <a:endParaRPr lang="zh-TW" altLang="en-US" dirty="0"/>
            </a:p>
          </p:txBody>
        </p:sp>
        <p:sp>
          <p:nvSpPr>
            <p:cNvPr id="41" name="矩形: 圓角 40">
              <a:extLst>
                <a:ext uri="{FF2B5EF4-FFF2-40B4-BE49-F238E27FC236}">
                  <a16:creationId xmlns:a16="http://schemas.microsoft.com/office/drawing/2014/main" id="{915A79FA-10AA-456C-94F4-F6E20F6B7905}"/>
                </a:ext>
              </a:extLst>
            </p:cNvPr>
            <p:cNvSpPr/>
            <p:nvPr/>
          </p:nvSpPr>
          <p:spPr>
            <a:xfrm>
              <a:off x="6927922" y="5545627"/>
              <a:ext cx="1149278" cy="3693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原始資料</a:t>
              </a:r>
            </a:p>
          </p:txBody>
        </p:sp>
        <p:sp>
          <p:nvSpPr>
            <p:cNvPr id="42" name="左中括弧 41">
              <a:extLst>
                <a:ext uri="{FF2B5EF4-FFF2-40B4-BE49-F238E27FC236}">
                  <a16:creationId xmlns:a16="http://schemas.microsoft.com/office/drawing/2014/main" id="{5CA3F730-6949-4F62-AA61-CFF3CFAEBE8D}"/>
                </a:ext>
              </a:extLst>
            </p:cNvPr>
            <p:cNvSpPr/>
            <p:nvPr/>
          </p:nvSpPr>
          <p:spPr>
            <a:xfrm rot="16200000">
              <a:off x="6425255" y="5044222"/>
              <a:ext cx="179685" cy="2057397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EBF970D4-545E-4F54-9A08-AF05CA0A6E96}"/>
              </a:ext>
            </a:extLst>
          </p:cNvPr>
          <p:cNvSpPr/>
          <p:nvPr/>
        </p:nvSpPr>
        <p:spPr>
          <a:xfrm>
            <a:off x="1775799" y="4489131"/>
            <a:ext cx="796500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zh-TW" altLang="en-US" sz="2000" dirty="0"/>
              <a:t>人工查詢個股新聞的關鍵字中，有出現那些該公司的其他名稱，並且加入同義字字典中</a:t>
            </a:r>
            <a:endParaRPr lang="en-US" altLang="zh-TW" sz="20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zh-TW" altLang="en-US" sz="2000" dirty="0"/>
              <a:t>藉由</a:t>
            </a:r>
            <a:r>
              <a:rPr lang="en-US" altLang="zh-TW" sz="2000" dirty="0"/>
              <a:t>UI</a:t>
            </a:r>
            <a:r>
              <a:rPr lang="zh-TW" altLang="en-US" sz="2000" dirty="0"/>
              <a:t>呈現的資料中，跟原始資料比對，將一些遺漏的同義字更新進字典</a:t>
            </a:r>
            <a:endParaRPr lang="en-US" altLang="zh-TW" sz="2000" dirty="0"/>
          </a:p>
        </p:txBody>
      </p:sp>
      <p:pic>
        <p:nvPicPr>
          <p:cNvPr id="19" name="音訊 18">
            <a:hlinkClick r:id="" action="ppaction://media"/>
            <a:extLst>
              <a:ext uri="{FF2B5EF4-FFF2-40B4-BE49-F238E27FC236}">
                <a16:creationId xmlns:a16="http://schemas.microsoft.com/office/drawing/2014/main" id="{0DCEC1DF-80CB-4D42-AED7-91FF9506C7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10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7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4461">
        <p:fade/>
      </p:transition>
    </mc:Choice>
    <mc:Fallback xmlns="">
      <p:transition spd="med" advTm="444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A619CAD-8AB4-46A8-BF73-E740A948895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lang="en-US" altLang="zh-TW" smtClean="0"/>
              <a:pPr marL="38100">
                <a:lnSpc>
                  <a:spcPts val="1410"/>
                </a:lnSpc>
              </a:pPr>
              <a:t>7</a:t>
            </a:fld>
            <a:endParaRPr lang="en-US" altLang="zh-TW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892A32-2111-45F1-B4A8-B0C154375E50}"/>
              </a:ext>
            </a:extLst>
          </p:cNvPr>
          <p:cNvSpPr/>
          <p:nvPr/>
        </p:nvSpPr>
        <p:spPr>
          <a:xfrm>
            <a:off x="1954753" y="1676401"/>
            <a:ext cx="8458200" cy="1577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42900">
              <a:spcBef>
                <a:spcPts val="520"/>
              </a:spcBef>
              <a:buFont typeface="Wingdings"/>
              <a:buChar char=""/>
              <a:tabLst>
                <a:tab pos="355600" algn="l"/>
              </a:tabLst>
            </a:pPr>
            <a:r>
              <a:rPr lang="zh-TW" altLang="en-US" sz="2200" dirty="0">
                <a:latin typeface="Noto Sans CJK JP Medium"/>
                <a:cs typeface="Noto Sans CJK JP Medium"/>
              </a:rPr>
              <a:t> 每天那麼多新聞，到底有哪幾則是真的重要的？</a:t>
            </a:r>
            <a:endParaRPr lang="en-US" altLang="zh-TW" sz="2200" dirty="0">
              <a:latin typeface="Noto Sans CJK JP Medium"/>
              <a:cs typeface="Noto Sans CJK JP Medium"/>
            </a:endParaRPr>
          </a:p>
          <a:p>
            <a:pPr marL="355600" indent="-342900">
              <a:spcBef>
                <a:spcPts val="520"/>
              </a:spcBef>
              <a:buFont typeface="Wingdings"/>
              <a:buChar char=""/>
              <a:tabLst>
                <a:tab pos="355600" algn="l"/>
              </a:tabLst>
            </a:pPr>
            <a:endParaRPr lang="zh-TW" altLang="en-US" sz="2200" dirty="0">
              <a:latin typeface="Noto Sans CJK JP Medium"/>
              <a:cs typeface="Noto Sans CJK JP Medium"/>
            </a:endParaRPr>
          </a:p>
          <a:p>
            <a:pPr marL="486409" lvl="1" indent="-203200">
              <a:spcBef>
                <a:spcPts val="490"/>
              </a:spcBef>
              <a:buSzPct val="95000"/>
              <a:buFont typeface="Wingdings"/>
              <a:buChar char=""/>
              <a:tabLst>
                <a:tab pos="487045" algn="l"/>
              </a:tabLst>
            </a:pPr>
            <a:r>
              <a:rPr lang="zh-TW" altLang="en-US" sz="2000" dirty="0">
                <a:solidFill>
                  <a:srgbClr val="974707"/>
                </a:solidFill>
                <a:latin typeface="Noto Sans CJK JP Medium"/>
                <a:cs typeface="Noto Sans CJK JP Medium"/>
              </a:rPr>
              <a:t>透過</a:t>
            </a:r>
            <a:r>
              <a:rPr lang="zh-TW" altLang="en-US" sz="2000" dirty="0">
                <a:solidFill>
                  <a:srgbClr val="0070C0"/>
                </a:solidFill>
                <a:latin typeface="Noto Sans CJK JP Medium"/>
                <a:cs typeface="Noto Sans CJK JP Medium"/>
              </a:rPr>
              <a:t>焦點新聞</a:t>
            </a:r>
            <a:r>
              <a:rPr lang="en-US" altLang="zh-TW" sz="2000" dirty="0">
                <a:solidFill>
                  <a:srgbClr val="974707"/>
                </a:solidFill>
                <a:latin typeface="Noto Sans CJK JP Medium"/>
                <a:cs typeface="Noto Sans CJK JP Medium"/>
              </a:rPr>
              <a:t>, </a:t>
            </a:r>
            <a:r>
              <a:rPr lang="zh-TW" altLang="en-US" sz="2000" dirty="0">
                <a:solidFill>
                  <a:srgbClr val="974707"/>
                </a:solidFill>
                <a:latin typeface="Noto Sans CJK JP Medium"/>
                <a:cs typeface="Noto Sans CJK JP Medium"/>
              </a:rPr>
              <a:t>馬上能找出最近焦點的主題是什麼</a:t>
            </a:r>
            <a:r>
              <a:rPr lang="en-US" altLang="zh-TW" sz="2000" dirty="0">
                <a:solidFill>
                  <a:srgbClr val="974707"/>
                </a:solidFill>
                <a:latin typeface="Noto Sans CJK JP Medium"/>
                <a:cs typeface="Noto Sans CJK JP Medium"/>
              </a:rPr>
              <a:t>, </a:t>
            </a:r>
            <a:r>
              <a:rPr lang="zh-TW" altLang="en-US" sz="2000" dirty="0">
                <a:solidFill>
                  <a:srgbClr val="974707"/>
                </a:solidFill>
                <a:latin typeface="Noto Sans CJK JP Medium"/>
                <a:cs typeface="Noto Sans CJK JP Medium"/>
              </a:rPr>
              <a:t>及包含哪些新聞</a:t>
            </a:r>
          </a:p>
          <a:p>
            <a:pPr marL="486409" lvl="1" indent="-203200">
              <a:spcBef>
                <a:spcPts val="490"/>
              </a:spcBef>
              <a:buSzPct val="95000"/>
              <a:buFont typeface="Wingdings"/>
              <a:buChar char=""/>
              <a:tabLst>
                <a:tab pos="487045" algn="l"/>
              </a:tabLst>
            </a:pPr>
            <a:r>
              <a:rPr lang="zh-TW" altLang="en-US" sz="2000" dirty="0">
                <a:solidFill>
                  <a:srgbClr val="974707"/>
                </a:solidFill>
                <a:latin typeface="Noto Sans CJK JP Medium"/>
                <a:cs typeface="Noto Sans CJK JP Medium"/>
              </a:rPr>
              <a:t>甚至能透過焦點新聞判斷投組表現與大盤相關性如何</a:t>
            </a:r>
            <a:endParaRPr lang="zh-TW" altLang="en-US" sz="2000" dirty="0">
              <a:solidFill>
                <a:srgbClr val="0070C0"/>
              </a:solidFill>
              <a:latin typeface="Noto Sans CJK JP Medium"/>
              <a:cs typeface="Noto Sans CJK JP Medium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8DDD1316-194A-417E-9309-FDD7DDD0E2E8}"/>
              </a:ext>
            </a:extLst>
          </p:cNvPr>
          <p:cNvGrpSpPr/>
          <p:nvPr/>
        </p:nvGrpSpPr>
        <p:grpSpPr>
          <a:xfrm>
            <a:off x="2292723" y="3261499"/>
            <a:ext cx="7530354" cy="1072021"/>
            <a:chOff x="914400" y="5410200"/>
            <a:chExt cx="7170091" cy="1032053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5872241-29EF-4880-AF46-AF2009BF2A3A}"/>
                </a:ext>
              </a:extLst>
            </p:cNvPr>
            <p:cNvSpPr/>
            <p:nvPr/>
          </p:nvSpPr>
          <p:spPr>
            <a:xfrm>
              <a:off x="914400" y="5410200"/>
              <a:ext cx="7170091" cy="1032053"/>
            </a:xfrm>
            <a:prstGeom prst="rect">
              <a:avLst/>
            </a:prstGeom>
            <a:solidFill>
              <a:srgbClr val="E5F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C5CE8C87-F156-4FF0-B9CE-C637C17CD769}"/>
                </a:ext>
              </a:extLst>
            </p:cNvPr>
            <p:cNvSpPr/>
            <p:nvPr/>
          </p:nvSpPr>
          <p:spPr>
            <a:xfrm>
              <a:off x="1096384" y="5534055"/>
              <a:ext cx="1143000" cy="40011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原始新聞</a:t>
              </a:r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092A9680-374B-4102-B98C-F50A64A28E62}"/>
                </a:ext>
              </a:extLst>
            </p:cNvPr>
            <p:cNvSpPr/>
            <p:nvPr/>
          </p:nvSpPr>
          <p:spPr>
            <a:xfrm>
              <a:off x="2813315" y="5528117"/>
              <a:ext cx="1565628" cy="42948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W2V</a:t>
              </a:r>
              <a:r>
                <a:rPr lang="zh-TW" altLang="en-US" dirty="0">
                  <a:solidFill>
                    <a:schemeClr val="tx1"/>
                  </a:solidFill>
                </a:rPr>
                <a:t>：關鍵字</a:t>
              </a:r>
            </a:p>
          </p:txBody>
        </p:sp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446E5A2E-B767-4072-B7DE-1D07403ED7E4}"/>
                </a:ext>
              </a:extLst>
            </p:cNvPr>
            <p:cNvSpPr/>
            <p:nvPr/>
          </p:nvSpPr>
          <p:spPr>
            <a:xfrm>
              <a:off x="4952873" y="5534055"/>
              <a:ext cx="2935252" cy="42948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UI</a:t>
              </a:r>
              <a:r>
                <a:rPr lang="zh-TW" altLang="en-US" dirty="0">
                  <a:solidFill>
                    <a:schemeClr val="tx1"/>
                  </a:solidFill>
                </a:rPr>
                <a:t>呈現：焦點新聞、關鍵字</a:t>
              </a:r>
            </a:p>
          </p:txBody>
        </p: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7C91EFE1-3F39-4E2D-84EB-967E3F544A74}"/>
                </a:ext>
              </a:extLst>
            </p:cNvPr>
            <p:cNvCxnSpPr>
              <a:cxnSpLocks/>
              <a:stCxn id="19" idx="3"/>
              <a:endCxn id="20" idx="1"/>
            </p:cNvCxnSpPr>
            <p:nvPr/>
          </p:nvCxnSpPr>
          <p:spPr>
            <a:xfrm>
              <a:off x="2239384" y="5734110"/>
              <a:ext cx="573931" cy="87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>
              <a:extLst>
                <a:ext uri="{FF2B5EF4-FFF2-40B4-BE49-F238E27FC236}">
                  <a16:creationId xmlns:a16="http://schemas.microsoft.com/office/drawing/2014/main" id="{ED1EE122-C8C8-4894-B791-6F5FBBC3DCF6}"/>
                </a:ext>
              </a:extLst>
            </p:cNvPr>
            <p:cNvCxnSpPr>
              <a:cxnSpLocks/>
            </p:cNvCxnSpPr>
            <p:nvPr/>
          </p:nvCxnSpPr>
          <p:spPr>
            <a:xfrm>
              <a:off x="4378942" y="5748799"/>
              <a:ext cx="5739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25FDB79A-242C-4A84-9A6D-9856359641B6}"/>
                </a:ext>
              </a:extLst>
            </p:cNvPr>
            <p:cNvGrpSpPr/>
            <p:nvPr/>
          </p:nvGrpSpPr>
          <p:grpSpPr>
            <a:xfrm>
              <a:off x="1707564" y="5934166"/>
              <a:ext cx="4880595" cy="466637"/>
              <a:chOff x="1647843" y="5934163"/>
              <a:chExt cx="5057757" cy="466639"/>
            </a:xfrm>
          </p:grpSpPr>
          <p:cxnSp>
            <p:nvCxnSpPr>
              <p:cNvPr id="27" name="直線接點 26">
                <a:extLst>
                  <a:ext uri="{FF2B5EF4-FFF2-40B4-BE49-F238E27FC236}">
                    <a16:creationId xmlns:a16="http://schemas.microsoft.com/office/drawing/2014/main" id="{E916D935-EC1C-40FB-8126-107D441F5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05600" y="5934163"/>
                <a:ext cx="0" cy="4666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接點 27">
                <a:extLst>
                  <a:ext uri="{FF2B5EF4-FFF2-40B4-BE49-F238E27FC236}">
                    <a16:creationId xmlns:a16="http://schemas.microsoft.com/office/drawing/2014/main" id="{DE92D87B-BE51-4542-A59B-E78419F69D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7843" y="6374923"/>
                <a:ext cx="5057757" cy="2587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直線單箭頭接點 24">
              <a:extLst>
                <a:ext uri="{FF2B5EF4-FFF2-40B4-BE49-F238E27FC236}">
                  <a16:creationId xmlns:a16="http://schemas.microsoft.com/office/drawing/2014/main" id="{BF610A7C-D951-4E46-A326-D7BD4C2FEF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564" y="5914960"/>
              <a:ext cx="0" cy="4729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3AA428A1-1946-4140-AD63-B46C9A2AD059}"/>
                </a:ext>
              </a:extLst>
            </p:cNvPr>
            <p:cNvSpPr txBox="1"/>
            <p:nvPr/>
          </p:nvSpPr>
          <p:spPr>
            <a:xfrm>
              <a:off x="3831553" y="6072922"/>
              <a:ext cx="1121317" cy="355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rgbClr val="0070C0"/>
                  </a:solidFill>
                </a:rPr>
                <a:t>清洗資料</a:t>
              </a:r>
            </a:p>
          </p:txBody>
        </p: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242D3D3F-7588-402A-8C47-06F0F9B123A9}"/>
              </a:ext>
            </a:extLst>
          </p:cNvPr>
          <p:cNvSpPr/>
          <p:nvPr/>
        </p:nvSpPr>
        <p:spPr>
          <a:xfrm>
            <a:off x="1782266" y="4494288"/>
            <a:ext cx="771503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zh-TW" altLang="en-US" sz="2000" dirty="0"/>
              <a:t>將該日的前兩周所有新聞標題，利用</a:t>
            </a:r>
            <a:r>
              <a:rPr lang="en-US" altLang="zh-TW" sz="2000" dirty="0"/>
              <a:t>W2V</a:t>
            </a:r>
            <a:r>
              <a:rPr lang="zh-TW" altLang="en-US" sz="2000" dirty="0"/>
              <a:t>建立模型，量化每個字的重要性係數，取出前三個重要性最強的關鍵字挑選焦點新聞</a:t>
            </a:r>
            <a:endParaRPr lang="en-US" altLang="zh-TW" sz="20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zh-TW" altLang="en-US" sz="2000" dirty="0"/>
              <a:t>根據</a:t>
            </a:r>
            <a:r>
              <a:rPr lang="en-US" altLang="zh-TW" sz="2000" dirty="0"/>
              <a:t>UI</a:t>
            </a:r>
            <a:r>
              <a:rPr lang="zh-TW" altLang="en-US" sz="2000" dirty="0"/>
              <a:t>呈現的關鍵字，判斷哪些字是不重要的關鍵字，重新清洗資料、訓練模型</a:t>
            </a:r>
            <a:endParaRPr lang="en-US" altLang="zh-TW" sz="2000" dirty="0"/>
          </a:p>
        </p:txBody>
      </p:sp>
      <p:sp>
        <p:nvSpPr>
          <p:cNvPr id="33" name="object 3">
            <a:extLst>
              <a:ext uri="{FF2B5EF4-FFF2-40B4-BE49-F238E27FC236}">
                <a16:creationId xmlns:a16="http://schemas.microsoft.com/office/drawing/2014/main" id="{392C784A-7F6A-423F-A308-D5305453F1F4}"/>
              </a:ext>
            </a:extLst>
          </p:cNvPr>
          <p:cNvSpPr txBox="1">
            <a:spLocks/>
          </p:cNvSpPr>
          <p:nvPr/>
        </p:nvSpPr>
        <p:spPr>
          <a:xfrm>
            <a:off x="1782266" y="207720"/>
            <a:ext cx="698073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200" b="0" i="0">
                <a:solidFill>
                  <a:srgbClr val="1F487C"/>
                </a:solidFill>
                <a:latin typeface="Noto Sans CJK JP Medium"/>
                <a:ea typeface="+mj-ea"/>
                <a:cs typeface="Noto Sans CJK JP Medium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zh-TW" altLang="en-US" sz="3600" kern="0" spc="-5" dirty="0">
                <a:solidFill>
                  <a:srgbClr val="0070C0"/>
                </a:solidFill>
              </a:rPr>
              <a:t>解決使用者痛點 </a:t>
            </a:r>
            <a:r>
              <a:rPr lang="en-US" altLang="zh-TW" sz="3600" kern="0" spc="-5" dirty="0">
                <a:solidFill>
                  <a:srgbClr val="0070C0"/>
                </a:solidFill>
              </a:rPr>
              <a:t>–</a:t>
            </a:r>
            <a:r>
              <a:rPr lang="zh-TW" altLang="en-US" sz="3600" kern="0" spc="-5" dirty="0">
                <a:solidFill>
                  <a:srgbClr val="0070C0"/>
                </a:solidFill>
              </a:rPr>
              <a:t> 焦點新聞</a:t>
            </a:r>
            <a:endParaRPr lang="zh-TW" altLang="en-US" sz="3600" kern="0" dirty="0">
              <a:solidFill>
                <a:srgbClr val="0070C0"/>
              </a:solidFill>
            </a:endParaRPr>
          </a:p>
        </p:txBody>
      </p:sp>
      <p:pic>
        <p:nvPicPr>
          <p:cNvPr id="35" name="音訊 34">
            <a:hlinkClick r:id="" action="ppaction://media"/>
            <a:extLst>
              <a:ext uri="{FF2B5EF4-FFF2-40B4-BE49-F238E27FC236}">
                <a16:creationId xmlns:a16="http://schemas.microsoft.com/office/drawing/2014/main" id="{5D86ECA2-E591-406E-A425-C32C9D8A5C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10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8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2717">
        <p:fade/>
      </p:transition>
    </mc:Choice>
    <mc:Fallback xmlns="">
      <p:transition spd="med" advTm="327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82266" y="207721"/>
            <a:ext cx="568533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TW" altLang="en-US" sz="3600" spc="-5" dirty="0">
                <a:solidFill>
                  <a:srgbClr val="0070C0"/>
                </a:solidFill>
              </a:rPr>
              <a:t>解決使用者痛點 </a:t>
            </a:r>
            <a:r>
              <a:rPr lang="en-US" altLang="zh-TW" sz="3600" spc="-5" dirty="0">
                <a:solidFill>
                  <a:srgbClr val="0070C0"/>
                </a:solidFill>
              </a:rPr>
              <a:t>- Twitter</a:t>
            </a:r>
            <a:endParaRPr sz="3600" dirty="0">
              <a:solidFill>
                <a:srgbClr val="0070C0"/>
              </a:solidFill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A619CAD-8AB4-46A8-BF73-E740A948895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lang="en-US" altLang="zh-TW" smtClean="0"/>
              <a:pPr marL="38100">
                <a:lnSpc>
                  <a:spcPts val="1410"/>
                </a:lnSpc>
              </a:pPr>
              <a:t>8</a:t>
            </a:fld>
            <a:endParaRPr lang="en-US" altLang="zh-TW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892A32-2111-45F1-B4A8-B0C154375E50}"/>
              </a:ext>
            </a:extLst>
          </p:cNvPr>
          <p:cNvSpPr/>
          <p:nvPr/>
        </p:nvSpPr>
        <p:spPr>
          <a:xfrm>
            <a:off x="1954753" y="1676400"/>
            <a:ext cx="8458200" cy="1110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42900">
              <a:spcBef>
                <a:spcPts val="520"/>
              </a:spcBef>
              <a:buFont typeface="Wingdings"/>
              <a:buChar char=""/>
              <a:tabLst>
                <a:tab pos="355600" algn="l"/>
              </a:tabLst>
            </a:pPr>
            <a:r>
              <a:rPr lang="zh-TW" altLang="en-US" sz="2200" dirty="0">
                <a:latin typeface="Noto Sans CJK JP Medium"/>
                <a:cs typeface="Noto Sans CJK JP Medium"/>
              </a:rPr>
              <a:t> 除了正式的新聞資料，若我們也想同時知道社群上的資訊？</a:t>
            </a:r>
          </a:p>
          <a:p>
            <a:pPr marL="486409" lvl="1" indent="-203200">
              <a:spcBef>
                <a:spcPts val="490"/>
              </a:spcBef>
              <a:buSzPct val="95000"/>
              <a:buFont typeface="Wingdings"/>
              <a:buChar char=""/>
              <a:tabLst>
                <a:tab pos="487045" algn="l"/>
              </a:tabLst>
            </a:pPr>
            <a:r>
              <a:rPr lang="zh-TW" altLang="en-US" sz="2000" dirty="0">
                <a:solidFill>
                  <a:srgbClr val="974707"/>
                </a:solidFill>
                <a:latin typeface="Noto Sans CJK JP Medium"/>
                <a:cs typeface="Noto Sans CJK JP Medium"/>
              </a:rPr>
              <a:t>透過</a:t>
            </a:r>
            <a:r>
              <a:rPr lang="zh-TW" altLang="en-US" sz="2000" dirty="0">
                <a:solidFill>
                  <a:srgbClr val="0070C0"/>
                </a:solidFill>
                <a:latin typeface="Noto Sans CJK JP Medium"/>
                <a:cs typeface="Noto Sans CJK JP Medium"/>
              </a:rPr>
              <a:t>焦點推文</a:t>
            </a:r>
            <a:r>
              <a:rPr lang="zh-TW" altLang="en-US" sz="2000" dirty="0">
                <a:solidFill>
                  <a:srgbClr val="974707"/>
                </a:solidFill>
                <a:latin typeface="Noto Sans CJK JP Medium"/>
                <a:cs typeface="Noto Sans CJK JP Medium"/>
              </a:rPr>
              <a:t>、</a:t>
            </a:r>
            <a:r>
              <a:rPr lang="zh-TW" altLang="en-US" sz="2000" dirty="0">
                <a:solidFill>
                  <a:srgbClr val="0070C0"/>
                </a:solidFill>
                <a:latin typeface="Noto Sans CJK JP Medium"/>
                <a:cs typeface="Noto Sans CJK JP Medium"/>
              </a:rPr>
              <a:t>人氣推文</a:t>
            </a:r>
            <a:r>
              <a:rPr lang="en-US" altLang="zh-TW" sz="2000" dirty="0">
                <a:solidFill>
                  <a:srgbClr val="974707"/>
                </a:solidFill>
                <a:latin typeface="Noto Sans CJK JP Medium"/>
                <a:cs typeface="Noto Sans CJK JP Medium"/>
              </a:rPr>
              <a:t> </a:t>
            </a:r>
            <a:r>
              <a:rPr lang="zh-TW" altLang="en-US" sz="2000" dirty="0">
                <a:solidFill>
                  <a:srgbClr val="974707"/>
                </a:solidFill>
                <a:latin typeface="Noto Sans CJK JP Medium"/>
                <a:cs typeface="Noto Sans CJK JP Medium"/>
              </a:rPr>
              <a:t>，便可知道目前最受矚目的推文關鍵字，以及最近一些名人的推文</a:t>
            </a:r>
            <a:endParaRPr lang="zh-TW" altLang="en-US" sz="2000" dirty="0">
              <a:solidFill>
                <a:srgbClr val="0070C0"/>
              </a:solidFill>
              <a:latin typeface="Noto Sans CJK JP Medium"/>
              <a:cs typeface="Noto Sans CJK JP Medium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42D3D3F-7588-402A-8C47-06F0F9B123A9}"/>
              </a:ext>
            </a:extLst>
          </p:cNvPr>
          <p:cNvSpPr/>
          <p:nvPr/>
        </p:nvSpPr>
        <p:spPr>
          <a:xfrm>
            <a:off x="1782266" y="4494288"/>
            <a:ext cx="771503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zh-TW" altLang="en-US" sz="2000" dirty="0"/>
              <a:t>將該日的前兩周所有推文內容，利用</a:t>
            </a:r>
            <a:r>
              <a:rPr lang="en-US" altLang="zh-TW" sz="2000" dirty="0"/>
              <a:t>W2V</a:t>
            </a:r>
            <a:r>
              <a:rPr lang="zh-TW" altLang="en-US" sz="2000" dirty="0"/>
              <a:t>建立模型，量化每個字的重要性係數，取出前四個重要性最強的關鍵字挑選焦點推文</a:t>
            </a:r>
            <a:endParaRPr lang="en-US" altLang="zh-TW" sz="20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zh-TW" altLang="en-US" sz="2000" dirty="0"/>
              <a:t>根據</a:t>
            </a:r>
            <a:r>
              <a:rPr lang="en-US" altLang="zh-TW" sz="2000" dirty="0"/>
              <a:t>UI</a:t>
            </a:r>
            <a:r>
              <a:rPr lang="zh-TW" altLang="en-US" sz="2000" dirty="0"/>
              <a:t>呈現的關鍵字，判斷哪些字是不重要的關鍵字，重新清洗資料，訓練模型</a:t>
            </a:r>
            <a:endParaRPr lang="en-US" altLang="zh-TW" sz="2000" dirty="0"/>
          </a:p>
        </p:txBody>
      </p: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FD1CA16B-6D58-4F9A-8B2D-665840EB2D28}"/>
              </a:ext>
            </a:extLst>
          </p:cNvPr>
          <p:cNvGrpSpPr/>
          <p:nvPr/>
        </p:nvGrpSpPr>
        <p:grpSpPr>
          <a:xfrm>
            <a:off x="2292723" y="3294094"/>
            <a:ext cx="7530354" cy="1072021"/>
            <a:chOff x="914400" y="5410200"/>
            <a:chExt cx="7170091" cy="1032053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6DDA16A3-0CFF-4613-9A7D-65580AAA76AF}"/>
                </a:ext>
              </a:extLst>
            </p:cNvPr>
            <p:cNvSpPr/>
            <p:nvPr/>
          </p:nvSpPr>
          <p:spPr>
            <a:xfrm>
              <a:off x="914400" y="5410200"/>
              <a:ext cx="7170091" cy="1032053"/>
            </a:xfrm>
            <a:prstGeom prst="rect">
              <a:avLst/>
            </a:prstGeom>
            <a:solidFill>
              <a:srgbClr val="E5F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4" name="矩形: 圓角 43">
              <a:extLst>
                <a:ext uri="{FF2B5EF4-FFF2-40B4-BE49-F238E27FC236}">
                  <a16:creationId xmlns:a16="http://schemas.microsoft.com/office/drawing/2014/main" id="{191D91B7-9296-4EEC-B08B-AB956542C5A0}"/>
                </a:ext>
              </a:extLst>
            </p:cNvPr>
            <p:cNvSpPr/>
            <p:nvPr/>
          </p:nvSpPr>
          <p:spPr>
            <a:xfrm>
              <a:off x="1096384" y="5534055"/>
              <a:ext cx="1143000" cy="40011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原始推文</a:t>
              </a:r>
            </a:p>
          </p:txBody>
        </p:sp>
        <p:sp>
          <p:nvSpPr>
            <p:cNvPr id="45" name="矩形: 圓角 44">
              <a:extLst>
                <a:ext uri="{FF2B5EF4-FFF2-40B4-BE49-F238E27FC236}">
                  <a16:creationId xmlns:a16="http://schemas.microsoft.com/office/drawing/2014/main" id="{7B0033A2-EBE9-4D2A-B2FF-B54ACFFCD321}"/>
                </a:ext>
              </a:extLst>
            </p:cNvPr>
            <p:cNvSpPr/>
            <p:nvPr/>
          </p:nvSpPr>
          <p:spPr>
            <a:xfrm>
              <a:off x="2846813" y="5508592"/>
              <a:ext cx="1532129" cy="44901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W2V</a:t>
              </a:r>
              <a:r>
                <a:rPr lang="zh-TW" altLang="en-US" dirty="0">
                  <a:solidFill>
                    <a:schemeClr val="tx1"/>
                  </a:solidFill>
                </a:rPr>
                <a:t>：關鍵字</a:t>
              </a:r>
            </a:p>
          </p:txBody>
        </p:sp>
        <p:sp>
          <p:nvSpPr>
            <p:cNvPr id="46" name="矩形: 圓角 45">
              <a:extLst>
                <a:ext uri="{FF2B5EF4-FFF2-40B4-BE49-F238E27FC236}">
                  <a16:creationId xmlns:a16="http://schemas.microsoft.com/office/drawing/2014/main" id="{ADC8DADE-24FD-4C6B-BAEF-5BA8FA42C3EC}"/>
                </a:ext>
              </a:extLst>
            </p:cNvPr>
            <p:cNvSpPr/>
            <p:nvPr/>
          </p:nvSpPr>
          <p:spPr>
            <a:xfrm>
              <a:off x="4952873" y="5534055"/>
              <a:ext cx="2935252" cy="42948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UI</a:t>
              </a:r>
              <a:r>
                <a:rPr lang="zh-TW" altLang="en-US" dirty="0">
                  <a:solidFill>
                    <a:schemeClr val="tx1"/>
                  </a:solidFill>
                </a:rPr>
                <a:t>呈現：焦點推文、關鍵字</a:t>
              </a:r>
            </a:p>
          </p:txBody>
        </p:sp>
        <p:cxnSp>
          <p:nvCxnSpPr>
            <p:cNvPr id="47" name="直線單箭頭接點 46">
              <a:extLst>
                <a:ext uri="{FF2B5EF4-FFF2-40B4-BE49-F238E27FC236}">
                  <a16:creationId xmlns:a16="http://schemas.microsoft.com/office/drawing/2014/main" id="{1C6F8EF7-808F-4B4D-9CB4-762B223DB5E2}"/>
                </a:ext>
              </a:extLst>
            </p:cNvPr>
            <p:cNvCxnSpPr>
              <a:cxnSpLocks/>
              <a:stCxn id="44" idx="3"/>
              <a:endCxn id="45" idx="1"/>
            </p:cNvCxnSpPr>
            <p:nvPr/>
          </p:nvCxnSpPr>
          <p:spPr>
            <a:xfrm flipV="1">
              <a:off x="2239384" y="5733100"/>
              <a:ext cx="607429" cy="10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單箭頭接點 47">
              <a:extLst>
                <a:ext uri="{FF2B5EF4-FFF2-40B4-BE49-F238E27FC236}">
                  <a16:creationId xmlns:a16="http://schemas.microsoft.com/office/drawing/2014/main" id="{6CD9889B-4E78-4464-BAB8-BE9064670437}"/>
                </a:ext>
              </a:extLst>
            </p:cNvPr>
            <p:cNvCxnSpPr>
              <a:cxnSpLocks/>
            </p:cNvCxnSpPr>
            <p:nvPr/>
          </p:nvCxnSpPr>
          <p:spPr>
            <a:xfrm>
              <a:off x="4378942" y="5748799"/>
              <a:ext cx="5739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30B2367F-51BE-44E0-8DAD-062AAE4F3329}"/>
                </a:ext>
              </a:extLst>
            </p:cNvPr>
            <p:cNvGrpSpPr/>
            <p:nvPr/>
          </p:nvGrpSpPr>
          <p:grpSpPr>
            <a:xfrm>
              <a:off x="3634767" y="5934166"/>
              <a:ext cx="2953392" cy="466637"/>
              <a:chOff x="3645002" y="5934163"/>
              <a:chExt cx="3060598" cy="466639"/>
            </a:xfrm>
          </p:grpSpPr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DC98CF19-E6B4-41F9-A56A-E8529742D1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05600" y="5934163"/>
                <a:ext cx="0" cy="4666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>
                <a:extLst>
                  <a:ext uri="{FF2B5EF4-FFF2-40B4-BE49-F238E27FC236}">
                    <a16:creationId xmlns:a16="http://schemas.microsoft.com/office/drawing/2014/main" id="{548A2A85-D9C4-4189-93AE-D27B769699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5002" y="6400800"/>
                <a:ext cx="3060598" cy="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直線單箭頭接點 49">
              <a:extLst>
                <a:ext uri="{FF2B5EF4-FFF2-40B4-BE49-F238E27FC236}">
                  <a16:creationId xmlns:a16="http://schemas.microsoft.com/office/drawing/2014/main" id="{5274755F-7B2D-49BE-8B9C-B87FE77742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4767" y="5927898"/>
              <a:ext cx="0" cy="4729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89C89833-FD86-467B-8843-358B2FD5C9FE}"/>
                </a:ext>
              </a:extLst>
            </p:cNvPr>
            <p:cNvSpPr txBox="1"/>
            <p:nvPr/>
          </p:nvSpPr>
          <p:spPr>
            <a:xfrm>
              <a:off x="4757531" y="6072921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rgbClr val="0070C0"/>
                  </a:solidFill>
                </a:rPr>
                <a:t>更新</a:t>
              </a:r>
            </a:p>
          </p:txBody>
        </p:sp>
      </p:grpSp>
      <p:sp>
        <p:nvSpPr>
          <p:cNvPr id="5" name="文字方塊 4">
            <a:extLst>
              <a:ext uri="{FF2B5EF4-FFF2-40B4-BE49-F238E27FC236}">
                <a16:creationId xmlns:a16="http://schemas.microsoft.com/office/drawing/2014/main" id="{89EC1DAC-2157-4C9C-99A1-F0A6BE119CF4}"/>
              </a:ext>
            </a:extLst>
          </p:cNvPr>
          <p:cNvSpPr txBox="1"/>
          <p:nvPr/>
        </p:nvSpPr>
        <p:spPr>
          <a:xfrm>
            <a:off x="6700669" y="6073442"/>
            <a:ext cx="350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問題：更多口語化的字需篩選</a:t>
            </a:r>
          </a:p>
        </p:txBody>
      </p:sp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49B391C8-452E-4C24-BC91-69C33F36E2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10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34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2178">
        <p:fade/>
      </p:transition>
    </mc:Choice>
    <mc:Fallback xmlns="">
      <p:transition spd="med" advTm="3217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C31190C-4E66-49BA-8E64-8D7E54DDBEFD}"/>
              </a:ext>
            </a:extLst>
          </p:cNvPr>
          <p:cNvSpPr txBox="1"/>
          <p:nvPr/>
        </p:nvSpPr>
        <p:spPr>
          <a:xfrm>
            <a:off x="5391150" y="2236727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/>
              <a:t>結論</a:t>
            </a:r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1EF0368C-AE4F-4062-A802-1E41548ED337}"/>
              </a:ext>
            </a:extLst>
          </p:cNvPr>
          <p:cNvCxnSpPr>
            <a:cxnSpLocks/>
          </p:cNvCxnSpPr>
          <p:nvPr/>
        </p:nvCxnSpPr>
        <p:spPr>
          <a:xfrm>
            <a:off x="5257800" y="990601"/>
            <a:ext cx="838200" cy="12645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23B9008C-D9E9-40D9-9E3F-13AC00279C2D}"/>
              </a:ext>
            </a:extLst>
          </p:cNvPr>
          <p:cNvCxnSpPr>
            <a:cxnSpLocks/>
          </p:cNvCxnSpPr>
          <p:nvPr/>
        </p:nvCxnSpPr>
        <p:spPr>
          <a:xfrm flipH="1">
            <a:off x="6096000" y="990601"/>
            <a:ext cx="838200" cy="12645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762BF362-069B-4B2C-9071-32ED914E9576}"/>
              </a:ext>
            </a:extLst>
          </p:cNvPr>
          <p:cNvGrpSpPr/>
          <p:nvPr/>
        </p:nvGrpSpPr>
        <p:grpSpPr>
          <a:xfrm>
            <a:off x="2705100" y="3049345"/>
            <a:ext cx="6781800" cy="2514600"/>
            <a:chOff x="1295400" y="3055203"/>
            <a:chExt cx="6781800" cy="2514600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829D17D8-7EA7-4E94-BDDE-90E94A6FB104}"/>
                </a:ext>
              </a:extLst>
            </p:cNvPr>
            <p:cNvGrpSpPr/>
            <p:nvPr/>
          </p:nvGrpSpPr>
          <p:grpSpPr>
            <a:xfrm>
              <a:off x="1295400" y="3055203"/>
              <a:ext cx="5010150" cy="2514600"/>
              <a:chOff x="985221" y="2743200"/>
              <a:chExt cx="5186979" cy="2971800"/>
            </a:xfrm>
          </p:grpSpPr>
          <p:sp>
            <p:nvSpPr>
              <p:cNvPr id="19" name="等腰三角形 18">
                <a:extLst>
                  <a:ext uri="{FF2B5EF4-FFF2-40B4-BE49-F238E27FC236}">
                    <a16:creationId xmlns:a16="http://schemas.microsoft.com/office/drawing/2014/main" id="{CF660E52-A0A4-4E89-A622-4EBEB687B4AB}"/>
                  </a:ext>
                </a:extLst>
              </p:cNvPr>
              <p:cNvSpPr/>
              <p:nvPr/>
            </p:nvSpPr>
            <p:spPr>
              <a:xfrm>
                <a:off x="985221" y="4175560"/>
                <a:ext cx="3510579" cy="1539440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8" name="等腰三角形 17">
                <a:extLst>
                  <a:ext uri="{FF2B5EF4-FFF2-40B4-BE49-F238E27FC236}">
                    <a16:creationId xmlns:a16="http://schemas.microsoft.com/office/drawing/2014/main" id="{BCA9413A-DF44-4F3E-8C51-CC72F026D227}"/>
                  </a:ext>
                </a:extLst>
              </p:cNvPr>
              <p:cNvSpPr/>
              <p:nvPr/>
            </p:nvSpPr>
            <p:spPr>
              <a:xfrm>
                <a:off x="2819400" y="2743200"/>
                <a:ext cx="3352800" cy="2971800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8000" dirty="0"/>
                  <a:t>2</a:t>
                </a:r>
                <a:endParaRPr lang="zh-TW" altLang="en-US" sz="8000" dirty="0"/>
              </a:p>
            </p:txBody>
          </p:sp>
        </p:grpSp>
        <p:sp>
          <p:nvSpPr>
            <p:cNvPr id="28" name="等腰三角形 27">
              <a:extLst>
                <a:ext uri="{FF2B5EF4-FFF2-40B4-BE49-F238E27FC236}">
                  <a16:creationId xmlns:a16="http://schemas.microsoft.com/office/drawing/2014/main" id="{DD9A281E-A15A-454B-9FFD-D44E47317A27}"/>
                </a:ext>
              </a:extLst>
            </p:cNvPr>
            <p:cNvSpPr/>
            <p:nvPr/>
          </p:nvSpPr>
          <p:spPr>
            <a:xfrm>
              <a:off x="4686300" y="4267200"/>
              <a:ext cx="3390900" cy="1302603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1A747B8-4D14-49C0-B060-32F3A1C45E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lang="en-US" altLang="zh-TW" smtClean="0"/>
              <a:pPr marL="38100">
                <a:lnSpc>
                  <a:spcPts val="1410"/>
                </a:lnSpc>
              </a:pPr>
              <a:t>9</a:t>
            </a:fld>
            <a:endParaRPr lang="en-US" altLang="zh-TW" dirty="0"/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7CF5D9B0-B6D7-42BC-BBEB-7BED4002F3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10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0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20">
        <p:fade/>
      </p:transition>
    </mc:Choice>
    <mc:Fallback xmlns="">
      <p:transition spd="med" advTm="25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1074</TotalTime>
  <Words>1012</Words>
  <Application>Microsoft Office PowerPoint</Application>
  <PresentationFormat>寬螢幕</PresentationFormat>
  <Paragraphs>146</Paragraphs>
  <Slides>15</Slides>
  <Notes>4</Notes>
  <HiddenSlides>0</HiddenSlides>
  <MMClips>15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2" baseType="lpstr">
      <vt:lpstr>Noto Sans CJK JP Medium</vt:lpstr>
      <vt:lpstr>新細明體</vt:lpstr>
      <vt:lpstr>Arial</vt:lpstr>
      <vt:lpstr>Calibri</vt:lpstr>
      <vt:lpstr>Times New Roman</vt:lpstr>
      <vt:lpstr>Wingdings</vt:lpstr>
      <vt:lpstr>Office Theme</vt:lpstr>
      <vt:lpstr>PowerPoint 簡報</vt:lpstr>
      <vt:lpstr>PowerPoint 簡報</vt:lpstr>
      <vt:lpstr>PowerPoint 簡報</vt:lpstr>
      <vt:lpstr>PowerPoint 簡報</vt:lpstr>
      <vt:lpstr>解決使用者痛點 – 蒐集資料</vt:lpstr>
      <vt:lpstr>解決使用者痛點 – 投組新聞</vt:lpstr>
      <vt:lpstr>PowerPoint 簡報</vt:lpstr>
      <vt:lpstr>解決使用者痛點 - Twitter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南山人壽儲備幹部 籌備計畫</dc:title>
  <dc:creator>Huang, Katy-WC</dc:creator>
  <cp:lastModifiedBy>家偉 陳</cp:lastModifiedBy>
  <cp:revision>64</cp:revision>
  <dcterms:created xsi:type="dcterms:W3CDTF">2020-06-25T03:21:03Z</dcterms:created>
  <dcterms:modified xsi:type="dcterms:W3CDTF">2020-06-30T10:18:34Z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2020-03-27T00:00:00Z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2020-06-25T00:00:00Z</vt:filetime>
  </property>
</Properties>
</file>